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75" r:id="rId8"/>
    <p:sldId id="279" r:id="rId9"/>
    <p:sldId id="280" r:id="rId10"/>
    <p:sldId id="281" r:id="rId11"/>
    <p:sldId id="277" r:id="rId12"/>
    <p:sldId id="278" r:id="rId13"/>
    <p:sldId id="270" r:id="rId14"/>
  </p:sldIdLst>
  <p:sldSz cx="9144000" cy="6858000" type="screen4x3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650" autoAdjust="0"/>
    <p:restoredTop sz="94660"/>
  </p:normalViewPr>
  <p:slideViewPr>
    <p:cSldViewPr>
      <p:cViewPr varScale="1">
        <p:scale>
          <a:sx n="109" d="100"/>
          <a:sy n="109" d="100"/>
        </p:scale>
        <p:origin x="-22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075A-C312-4D1F-9DDB-A53070B784E4}" type="datetimeFigureOut">
              <a:rPr lang="ko-KR" altLang="en-US" smtClean="0"/>
              <a:pPr/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179B-5C2C-4957-8259-0B8040537D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075A-C312-4D1F-9DDB-A53070B784E4}" type="datetimeFigureOut">
              <a:rPr lang="ko-KR" altLang="en-US" smtClean="0"/>
              <a:pPr/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179B-5C2C-4957-8259-0B8040537D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075A-C312-4D1F-9DDB-A53070B784E4}" type="datetimeFigureOut">
              <a:rPr lang="ko-KR" altLang="en-US" smtClean="0"/>
              <a:pPr/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179B-5C2C-4957-8259-0B8040537D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075A-C312-4D1F-9DDB-A53070B784E4}" type="datetimeFigureOut">
              <a:rPr lang="ko-KR" altLang="en-US" smtClean="0"/>
              <a:pPr/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179B-5C2C-4957-8259-0B8040537D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075A-C312-4D1F-9DDB-A53070B784E4}" type="datetimeFigureOut">
              <a:rPr lang="ko-KR" altLang="en-US" smtClean="0"/>
              <a:pPr/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179B-5C2C-4957-8259-0B8040537D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075A-C312-4D1F-9DDB-A53070B784E4}" type="datetimeFigureOut">
              <a:rPr lang="ko-KR" altLang="en-US" smtClean="0"/>
              <a:pPr/>
              <a:t>2019-04-01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179B-5C2C-4957-8259-0B8040537D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075A-C312-4D1F-9DDB-A53070B784E4}" type="datetimeFigureOut">
              <a:rPr lang="ko-KR" altLang="en-US" smtClean="0"/>
              <a:pPr/>
              <a:t>2019-04-01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179B-5C2C-4957-8259-0B8040537D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075A-C312-4D1F-9DDB-A53070B784E4}" type="datetimeFigureOut">
              <a:rPr lang="ko-KR" altLang="en-US" smtClean="0"/>
              <a:pPr/>
              <a:t>2019-04-01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179B-5C2C-4957-8259-0B8040537D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075A-C312-4D1F-9DDB-A53070B784E4}" type="datetimeFigureOut">
              <a:rPr lang="ko-KR" altLang="en-US" smtClean="0"/>
              <a:pPr/>
              <a:t>2019-04-01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179B-5C2C-4957-8259-0B8040537D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075A-C312-4D1F-9DDB-A53070B784E4}" type="datetimeFigureOut">
              <a:rPr lang="ko-KR" altLang="en-US" smtClean="0"/>
              <a:pPr/>
              <a:t>2019-04-01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179B-5C2C-4957-8259-0B8040537D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075A-C312-4D1F-9DDB-A53070B784E4}" type="datetimeFigureOut">
              <a:rPr lang="ko-KR" altLang="en-US" smtClean="0"/>
              <a:pPr/>
              <a:t>2019-04-01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179B-5C2C-4957-8259-0B8040537D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0075A-C312-4D1F-9DDB-A53070B784E4}" type="datetimeFigureOut">
              <a:rPr lang="ko-KR" altLang="en-US" smtClean="0"/>
              <a:pPr/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4179B-5C2C-4957-8259-0B8040537D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0501" y="1612547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HY동녘B" pitchFamily="18" charset="-127"/>
                <a:ea typeface="HY동녘B" pitchFamily="18" charset="-127"/>
              </a:rPr>
              <a:t>오성스틸</a:t>
            </a:r>
            <a:r>
              <a:rPr lang="ko-KR" altLang="en-US" dirty="0">
                <a:latin typeface="HY동녘B" pitchFamily="18" charset="-127"/>
                <a:ea typeface="HY동녘B" pitchFamily="18" charset="-127"/>
              </a:rPr>
              <a:t> ㈜</a:t>
            </a:r>
          </a:p>
        </p:txBody>
      </p:sp>
      <p:pic>
        <p:nvPicPr>
          <p:cNvPr id="9" name="그림 8" descr="제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9589" y="2120362"/>
            <a:ext cx="2883493" cy="710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4210" y="6085863"/>
            <a:ext cx="28809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오성스틸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㈜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경기도 시흥시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옥구천동로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234 </a:t>
            </a:r>
          </a:p>
          <a:p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시화공단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나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112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호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T. 031) 319-1626~9  F. 031)319-1334   </a:t>
            </a:r>
          </a:p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E-mail : osung-stain@hanmail.net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97" y="1395853"/>
            <a:ext cx="1295603" cy="64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7"/>
            <a:ext cx="4956044" cy="37170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13404" y="6458438"/>
            <a:ext cx="4630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경기도 시흥시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옥구천동로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234  T. 031) 319-1626~9 F. 031) 319-1334  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2699792" y="1325462"/>
            <a:ext cx="6444208" cy="0"/>
          </a:xfrm>
          <a:prstGeom prst="line">
            <a:avLst/>
          </a:prstGeom>
          <a:ln w="476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3833" y="836712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설비 현황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(4)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22156" y="1410183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※ </a:t>
            </a:r>
            <a:r>
              <a:rPr lang="ko-KR" altLang="en-US" b="1" dirty="0"/>
              <a:t>냉간 </a:t>
            </a:r>
            <a:r>
              <a:rPr lang="en-US" altLang="ko-KR" b="1" dirty="0"/>
              <a:t>4</a:t>
            </a:r>
            <a:r>
              <a:rPr lang="ko-KR" altLang="en-US" b="1" dirty="0"/>
              <a:t>단 압연기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2935" y="1799977"/>
            <a:ext cx="5277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냉간 압연기의 시초가 되는 모델로서 </a:t>
            </a:r>
            <a:r>
              <a:rPr lang="ko-KR" altLang="en-US" sz="1200" dirty="0" err="1"/>
              <a:t>비가역식</a:t>
            </a:r>
            <a:r>
              <a:rPr lang="ko-KR" altLang="en-US" sz="1200" dirty="0"/>
              <a:t> 압연으로 </a:t>
            </a:r>
            <a:r>
              <a:rPr lang="en-US" altLang="ko-KR" sz="1200" dirty="0"/>
              <a:t>Top, End </a:t>
            </a:r>
            <a:r>
              <a:rPr lang="ko-KR" altLang="en-US" sz="1200" dirty="0"/>
              <a:t>부분이 </a:t>
            </a:r>
            <a:endParaRPr lang="en-US" altLang="ko-KR" sz="1200" dirty="0"/>
          </a:p>
          <a:p>
            <a:r>
              <a:rPr lang="ko-KR" altLang="en-US" sz="1200" dirty="0" err="1"/>
              <a:t>가역식</a:t>
            </a:r>
            <a:r>
              <a:rPr lang="ko-KR" altLang="en-US" sz="1200" dirty="0"/>
              <a:t> 압연기와는 다르게 </a:t>
            </a:r>
            <a:r>
              <a:rPr lang="ko-KR" altLang="en-US" sz="1200" dirty="0" err="1"/>
              <a:t>미압부가</a:t>
            </a:r>
            <a:r>
              <a:rPr lang="ko-KR" altLang="en-US" sz="1200" dirty="0"/>
              <a:t> 발생하지 않는다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라인이 길이를 줄여 작업속도를 증대 시킨다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79" y="2725421"/>
            <a:ext cx="4937125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961130" y="2708920"/>
            <a:ext cx="4937125" cy="3270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6325375"/>
            <a:ext cx="805947" cy="3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81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7"/>
            <a:ext cx="4956044" cy="37170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13404" y="6458438"/>
            <a:ext cx="4630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경기도 시흥시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옥구천동로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234  T. 031) 319-1626~9 F. 031) 319-1334  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2699792" y="1325462"/>
            <a:ext cx="6444208" cy="0"/>
          </a:xfrm>
          <a:prstGeom prst="line">
            <a:avLst/>
          </a:prstGeom>
          <a:ln w="476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3833" y="836712"/>
            <a:ext cx="302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설비 현황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(5) 2-1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22156" y="1410183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※ </a:t>
            </a:r>
            <a:r>
              <a:rPr lang="ko-KR" altLang="en-US" b="1" dirty="0" err="1"/>
              <a:t>미러기</a:t>
            </a:r>
            <a:r>
              <a:rPr lang="ko-KR" altLang="en-US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7683" y="1777943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표면 조도 밀러 가공</a:t>
            </a:r>
            <a:endParaRPr lang="en-US" altLang="ko-KR" sz="1200" dirty="0"/>
          </a:p>
          <a:p>
            <a:r>
              <a:rPr lang="en-US" altLang="ko-KR" sz="1200" dirty="0"/>
              <a:t>STS, AL, EGI, PLASTIC </a:t>
            </a:r>
            <a:r>
              <a:rPr lang="ko-KR" altLang="en-US" sz="1200" dirty="0"/>
              <a:t>모두 가능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43491712" descr="EMB000006e4bc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64" y="2708920"/>
            <a:ext cx="4951084" cy="327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961130" y="2708920"/>
            <a:ext cx="4937125" cy="3270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6325375"/>
            <a:ext cx="805947" cy="3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619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7"/>
            <a:ext cx="4956044" cy="37170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13404" y="6458438"/>
            <a:ext cx="4630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경기도 시흥시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옥구천동로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234  T. 031) 319-1626~9 F. 031) 319-1334  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2699792" y="1325462"/>
            <a:ext cx="6444208" cy="0"/>
          </a:xfrm>
          <a:prstGeom prst="line">
            <a:avLst/>
          </a:prstGeom>
          <a:ln w="476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3833" y="836712"/>
            <a:ext cx="302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설비 현황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(5) 2-2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22156" y="1410183"/>
            <a:ext cx="309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※ </a:t>
            </a:r>
            <a:r>
              <a:rPr lang="ko-KR" altLang="en-US" b="1" dirty="0" err="1"/>
              <a:t>미러기</a:t>
            </a:r>
            <a:r>
              <a:rPr lang="ko-KR" altLang="en-US" b="1" dirty="0"/>
              <a:t> </a:t>
            </a:r>
            <a:r>
              <a:rPr lang="en-US" altLang="ko-KR" b="1" dirty="0"/>
              <a:t>(SHEET </a:t>
            </a:r>
            <a:r>
              <a:rPr lang="ko-KR" altLang="en-US" b="1" dirty="0"/>
              <a:t>표면처리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09858" y="1711841"/>
            <a:ext cx="4979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Sheet </a:t>
            </a:r>
            <a:r>
              <a:rPr lang="ko-KR" altLang="en-US" sz="1200" dirty="0"/>
              <a:t>상태로 금속 표면에 특정한 기능</a:t>
            </a:r>
            <a:r>
              <a:rPr lang="en-US" altLang="ko-KR" sz="1200" dirty="0"/>
              <a:t>, </a:t>
            </a:r>
            <a:r>
              <a:rPr lang="ko-KR" altLang="en-US" sz="1200" dirty="0"/>
              <a:t>디자인</a:t>
            </a:r>
            <a:r>
              <a:rPr lang="en-US" altLang="ko-KR" sz="1200" dirty="0"/>
              <a:t>, </a:t>
            </a:r>
            <a:r>
              <a:rPr lang="ko-KR" altLang="en-US" sz="1200" dirty="0"/>
              <a:t>색상을 표현하는 기계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07" y="1999857"/>
            <a:ext cx="348308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961126" y="2020661"/>
            <a:ext cx="3483082" cy="2128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43491712" descr="EMB000006e4bc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64" y="4236781"/>
            <a:ext cx="3483082" cy="2128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5131229" y="4224759"/>
            <a:ext cx="3483082" cy="2128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6325375"/>
            <a:ext cx="805947" cy="3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406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7"/>
            <a:ext cx="4956044" cy="37170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13403" y="6458438"/>
            <a:ext cx="43086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경기도 시흥시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옥구천동로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234  T. 031) 319-1626~9 F. 031) 319-1334  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2699792" y="1325462"/>
            <a:ext cx="6444208" cy="0"/>
          </a:xfrm>
          <a:prstGeom prst="line">
            <a:avLst/>
          </a:prstGeom>
          <a:ln w="476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/>
          <p:cNvGrpSpPr/>
          <p:nvPr/>
        </p:nvGrpSpPr>
        <p:grpSpPr>
          <a:xfrm>
            <a:off x="2638801" y="918071"/>
            <a:ext cx="6261720" cy="5819446"/>
            <a:chOff x="66906" y="188640"/>
            <a:chExt cx="9038622" cy="6611532"/>
          </a:xfrm>
        </p:grpSpPr>
        <p:grpSp>
          <p:nvGrpSpPr>
            <p:cNvPr id="11" name="그룹 248"/>
            <p:cNvGrpSpPr/>
            <p:nvPr/>
          </p:nvGrpSpPr>
          <p:grpSpPr>
            <a:xfrm>
              <a:off x="66906" y="620688"/>
              <a:ext cx="9038622" cy="6179484"/>
              <a:chOff x="0" y="199791"/>
              <a:chExt cx="9038622" cy="6600396"/>
            </a:xfrm>
          </p:grpSpPr>
          <p:sp>
            <p:nvSpPr>
              <p:cNvPr id="13" name="모서리가 둥근 직사각형 12"/>
              <p:cNvSpPr/>
              <p:nvPr/>
            </p:nvSpPr>
            <p:spPr>
              <a:xfrm>
                <a:off x="694719" y="980728"/>
                <a:ext cx="4392488" cy="144016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모서리가 둥근 직사각형 13"/>
              <p:cNvSpPr/>
              <p:nvPr/>
            </p:nvSpPr>
            <p:spPr>
              <a:xfrm>
                <a:off x="755576" y="3284984"/>
                <a:ext cx="6552728" cy="144016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모서리가 둥근 직사각형 14"/>
              <p:cNvSpPr/>
              <p:nvPr/>
            </p:nvSpPr>
            <p:spPr>
              <a:xfrm>
                <a:off x="683568" y="5661248"/>
                <a:ext cx="7488832" cy="7200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모서리가 둥근 직사각형 15"/>
              <p:cNvSpPr/>
              <p:nvPr/>
            </p:nvSpPr>
            <p:spPr>
              <a:xfrm>
                <a:off x="179512" y="6093296"/>
                <a:ext cx="8784976" cy="21602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모서리가 둥근 직사각형 16"/>
              <p:cNvSpPr/>
              <p:nvPr/>
            </p:nvSpPr>
            <p:spPr>
              <a:xfrm>
                <a:off x="755576" y="2060848"/>
                <a:ext cx="7488832" cy="144016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 rot="17249436">
                <a:off x="6357159" y="1740652"/>
                <a:ext cx="766653" cy="10788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모서리가 둥근 직사각형 19"/>
              <p:cNvSpPr/>
              <p:nvPr/>
            </p:nvSpPr>
            <p:spPr>
              <a:xfrm>
                <a:off x="6804248" y="1412776"/>
                <a:ext cx="2160240" cy="12360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모서리가 둥근 직사각형 20"/>
              <p:cNvSpPr/>
              <p:nvPr/>
            </p:nvSpPr>
            <p:spPr>
              <a:xfrm rot="16200000">
                <a:off x="7607488" y="1484784"/>
                <a:ext cx="1152128" cy="14401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원통 21"/>
              <p:cNvSpPr/>
              <p:nvPr/>
            </p:nvSpPr>
            <p:spPr>
              <a:xfrm>
                <a:off x="8604448" y="1624645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3" name="그림 22" descr="전철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502628" y="1736441"/>
                <a:ext cx="504056" cy="252028"/>
              </a:xfrm>
              <a:prstGeom prst="rect">
                <a:avLst/>
              </a:prstGeom>
            </p:spPr>
          </p:pic>
          <p:sp>
            <p:nvSpPr>
              <p:cNvPr id="24" name="모서리가 둥근 직사각형 23"/>
              <p:cNvSpPr/>
              <p:nvPr/>
            </p:nvSpPr>
            <p:spPr>
              <a:xfrm rot="14650005">
                <a:off x="7730876" y="2675700"/>
                <a:ext cx="1539422" cy="14396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모서리가 둥근 직사각형 24"/>
              <p:cNvSpPr/>
              <p:nvPr/>
            </p:nvSpPr>
            <p:spPr>
              <a:xfrm rot="5400000">
                <a:off x="2451956" y="3532820"/>
                <a:ext cx="5112568" cy="1524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 rot="5400000">
                <a:off x="791580" y="3537013"/>
                <a:ext cx="5112566" cy="14401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모서리가 둥근 직사각형 26"/>
              <p:cNvSpPr/>
              <p:nvPr/>
            </p:nvSpPr>
            <p:spPr>
              <a:xfrm rot="5400000">
                <a:off x="-648581" y="3537012"/>
                <a:ext cx="5112568" cy="144016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모서리가 둥근 직사각형 27"/>
              <p:cNvSpPr/>
              <p:nvPr/>
            </p:nvSpPr>
            <p:spPr>
              <a:xfrm rot="4136901">
                <a:off x="6213483" y="4678835"/>
                <a:ext cx="3101933" cy="10663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원통 28"/>
              <p:cNvSpPr/>
              <p:nvPr/>
            </p:nvSpPr>
            <p:spPr>
              <a:xfrm>
                <a:off x="6372200" y="2204864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원통 29"/>
              <p:cNvSpPr/>
              <p:nvPr/>
            </p:nvSpPr>
            <p:spPr>
              <a:xfrm>
                <a:off x="6560820" y="3002054"/>
                <a:ext cx="432048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원통 30"/>
              <p:cNvSpPr/>
              <p:nvPr/>
            </p:nvSpPr>
            <p:spPr>
              <a:xfrm>
                <a:off x="5148064" y="3429000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원통 31"/>
              <p:cNvSpPr/>
              <p:nvPr/>
            </p:nvSpPr>
            <p:spPr>
              <a:xfrm>
                <a:off x="1968485" y="2502630"/>
                <a:ext cx="576064" cy="216024"/>
              </a:xfrm>
              <a:prstGeom prst="ca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원통 32"/>
              <p:cNvSpPr/>
              <p:nvPr/>
            </p:nvSpPr>
            <p:spPr>
              <a:xfrm>
                <a:off x="5796136" y="177281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원통 33"/>
              <p:cNvSpPr/>
              <p:nvPr/>
            </p:nvSpPr>
            <p:spPr>
              <a:xfrm>
                <a:off x="4572000" y="3429000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원통 34"/>
              <p:cNvSpPr/>
              <p:nvPr/>
            </p:nvSpPr>
            <p:spPr>
              <a:xfrm>
                <a:off x="4572000" y="2996952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모서리가 둥근 직사각형 35"/>
              <p:cNvSpPr/>
              <p:nvPr/>
            </p:nvSpPr>
            <p:spPr>
              <a:xfrm rot="5400000">
                <a:off x="-2196752" y="3140969"/>
                <a:ext cx="5976664" cy="216023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모서리가 둥근 직사각형 36"/>
              <p:cNvSpPr/>
              <p:nvPr/>
            </p:nvSpPr>
            <p:spPr>
              <a:xfrm rot="14571106">
                <a:off x="6285460" y="2693053"/>
                <a:ext cx="1371077" cy="11010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모서리가 둥근 직사각형 37"/>
              <p:cNvSpPr/>
              <p:nvPr/>
            </p:nvSpPr>
            <p:spPr>
              <a:xfrm rot="5400000">
                <a:off x="5438085" y="4741189"/>
                <a:ext cx="2845086" cy="12485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원통 38"/>
              <p:cNvSpPr/>
              <p:nvPr/>
            </p:nvSpPr>
            <p:spPr>
              <a:xfrm>
                <a:off x="6444208" y="3467555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원통 39"/>
              <p:cNvSpPr/>
              <p:nvPr/>
            </p:nvSpPr>
            <p:spPr>
              <a:xfrm>
                <a:off x="6300192" y="573325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원통 40"/>
              <p:cNvSpPr/>
              <p:nvPr/>
            </p:nvSpPr>
            <p:spPr>
              <a:xfrm>
                <a:off x="3438533" y="3447661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 rot="17610621">
                <a:off x="331519" y="6281562"/>
                <a:ext cx="710280" cy="21755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모서리가 둥근 직사각형 42"/>
              <p:cNvSpPr/>
              <p:nvPr/>
            </p:nvSpPr>
            <p:spPr>
              <a:xfrm>
                <a:off x="835968" y="5157192"/>
                <a:ext cx="6040288" cy="7200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모서리가 둥근 직사각형 43"/>
              <p:cNvSpPr/>
              <p:nvPr/>
            </p:nvSpPr>
            <p:spPr>
              <a:xfrm>
                <a:off x="827584" y="4581128"/>
                <a:ext cx="6912768" cy="7200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00192" y="2204864"/>
                <a:ext cx="4411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>
                    <a:latin typeface="+mn-ea"/>
                  </a:rPr>
                  <a:t>신광</a:t>
                </a:r>
                <a:endParaRPr lang="ko-KR" altLang="en-US" sz="1000" dirty="0">
                  <a:latin typeface="+mn-ea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724128" y="1700808"/>
                <a:ext cx="8258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중소기업청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469235" y="1556792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안산역</a:t>
                </a:r>
                <a:endParaRPr lang="ko-KR" altLang="en-US" sz="1000" dirty="0"/>
              </a:p>
            </p:txBody>
          </p:sp>
          <p:sp>
            <p:nvSpPr>
              <p:cNvPr id="48" name="모서리가 둥근 직사각형 47"/>
              <p:cNvSpPr/>
              <p:nvPr/>
            </p:nvSpPr>
            <p:spPr>
              <a:xfrm rot="17460334">
                <a:off x="7469331" y="1144452"/>
                <a:ext cx="575979" cy="10324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위쪽 화살표 48"/>
              <p:cNvSpPr/>
              <p:nvPr/>
            </p:nvSpPr>
            <p:spPr>
              <a:xfrm>
                <a:off x="8111543" y="959373"/>
                <a:ext cx="144016" cy="72008"/>
              </a:xfrm>
              <a:prstGeom prst="up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077453" y="764704"/>
                <a:ext cx="95410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시흥시청방향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436301" y="719118"/>
                <a:ext cx="6864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서안산</a:t>
                </a:r>
                <a:r>
                  <a:rPr lang="en-US" altLang="ko-KR" sz="1000" dirty="0"/>
                  <a:t>IC</a:t>
                </a:r>
                <a:endParaRPr lang="ko-KR" altLang="en-US" sz="1000" dirty="0"/>
              </a:p>
            </p:txBody>
          </p:sp>
          <p:sp>
            <p:nvSpPr>
              <p:cNvPr id="52" name="순서도: 저장 데이터 51"/>
              <p:cNvSpPr/>
              <p:nvPr/>
            </p:nvSpPr>
            <p:spPr>
              <a:xfrm rot="16200000" flipH="1">
                <a:off x="7128283" y="1243908"/>
                <a:ext cx="144018" cy="360040"/>
              </a:xfrm>
              <a:prstGeom prst="flowChartOnlineStorag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860003" y="1169348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고가도로</a:t>
                </a:r>
              </a:p>
            </p:txBody>
          </p:sp>
          <p:sp>
            <p:nvSpPr>
              <p:cNvPr id="54" name="원통 53"/>
              <p:cNvSpPr/>
              <p:nvPr/>
            </p:nvSpPr>
            <p:spPr>
              <a:xfrm>
                <a:off x="6012160" y="2996952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444208" y="2975597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태림포장</a:t>
                </a:r>
                <a:endParaRPr lang="ko-KR" altLang="en-US" sz="10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940152" y="2996952"/>
                <a:ext cx="4411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대창</a:t>
                </a:r>
              </a:p>
            </p:txBody>
          </p:sp>
          <p:sp>
            <p:nvSpPr>
              <p:cNvPr id="57" name="타원형 설명선 56"/>
              <p:cNvSpPr/>
              <p:nvPr/>
            </p:nvSpPr>
            <p:spPr>
              <a:xfrm>
                <a:off x="1835696" y="2107297"/>
                <a:ext cx="1368152" cy="360041"/>
              </a:xfrm>
              <a:prstGeom prst="wedgeEllipseCallout">
                <a:avLst>
                  <a:gd name="adj1" fmla="val -22463"/>
                  <a:gd name="adj2" fmla="val 81083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701984" y="2092574"/>
                <a:ext cx="1441420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dirty="0" err="1"/>
                  <a:t>오성스텐스틸</a:t>
                </a:r>
                <a:r>
                  <a:rPr lang="ko-KR" altLang="en-US" sz="1400" dirty="0"/>
                  <a:t>㈜</a:t>
                </a:r>
                <a:endParaRPr lang="en-US" altLang="ko-KR" sz="1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34033" y="2886389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코포모</a:t>
                </a:r>
                <a:endParaRPr lang="ko-KR" altLang="en-US" sz="10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923928" y="3639614"/>
                <a:ext cx="10823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동우디지털파크</a:t>
                </a:r>
                <a:endParaRPr lang="ko-KR" altLang="en-US" sz="10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226301" y="3429000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유통상가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004048" y="3432256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대신전선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372200" y="3429000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쉰들러</a:t>
                </a:r>
                <a:endParaRPr lang="ko-KR" altLang="en-US" sz="1000" dirty="0"/>
              </a:p>
            </p:txBody>
          </p:sp>
          <p:sp>
            <p:nvSpPr>
              <p:cNvPr id="64" name="원통 63"/>
              <p:cNvSpPr/>
              <p:nvPr/>
            </p:nvSpPr>
            <p:spPr>
              <a:xfrm>
                <a:off x="5796136" y="3456404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508104" y="3573016"/>
                <a:ext cx="95410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축협사료공장</a:t>
                </a:r>
              </a:p>
            </p:txBody>
          </p:sp>
          <p:sp>
            <p:nvSpPr>
              <p:cNvPr id="66" name="원통 65"/>
              <p:cNvSpPr/>
              <p:nvPr/>
            </p:nvSpPr>
            <p:spPr>
              <a:xfrm>
                <a:off x="4572000" y="177281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원통 66"/>
              <p:cNvSpPr/>
              <p:nvPr/>
            </p:nvSpPr>
            <p:spPr>
              <a:xfrm>
                <a:off x="3491880" y="177281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원통 67"/>
              <p:cNvSpPr/>
              <p:nvPr/>
            </p:nvSpPr>
            <p:spPr>
              <a:xfrm>
                <a:off x="2627784" y="177281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원통 68"/>
              <p:cNvSpPr/>
              <p:nvPr/>
            </p:nvSpPr>
            <p:spPr>
              <a:xfrm>
                <a:off x="2339752" y="2996952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원통 69"/>
              <p:cNvSpPr/>
              <p:nvPr/>
            </p:nvSpPr>
            <p:spPr>
              <a:xfrm>
                <a:off x="3458427" y="4293096"/>
                <a:ext cx="288032" cy="216024"/>
              </a:xfrm>
              <a:prstGeom prst="ca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원통 70"/>
              <p:cNvSpPr/>
              <p:nvPr/>
            </p:nvSpPr>
            <p:spPr>
              <a:xfrm>
                <a:off x="4572000" y="429309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원통 71"/>
              <p:cNvSpPr/>
              <p:nvPr/>
            </p:nvSpPr>
            <p:spPr>
              <a:xfrm>
                <a:off x="4067944" y="177281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원통 72"/>
              <p:cNvSpPr/>
              <p:nvPr/>
            </p:nvSpPr>
            <p:spPr>
              <a:xfrm>
                <a:off x="3491880" y="2996952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원통 73"/>
              <p:cNvSpPr/>
              <p:nvPr/>
            </p:nvSpPr>
            <p:spPr>
              <a:xfrm>
                <a:off x="2938118" y="3440151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437578" y="3429000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유통상가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314085" y="2924944"/>
                <a:ext cx="8258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센트럴병원</a:t>
                </a:r>
                <a:endParaRPr lang="ko-KR" altLang="en-US" sz="10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450437" y="1742619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글로비스</a:t>
                </a:r>
                <a:endParaRPr lang="ko-KR" altLang="en-US" sz="10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957286" y="1542461"/>
                <a:ext cx="95410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산업기술대학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684877" y="1742618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경기대학</a:t>
                </a:r>
              </a:p>
            </p:txBody>
          </p:sp>
          <p:sp>
            <p:nvSpPr>
              <p:cNvPr id="80" name="원통 79"/>
              <p:cNvSpPr/>
              <p:nvPr/>
            </p:nvSpPr>
            <p:spPr>
              <a:xfrm>
                <a:off x="3707904" y="69269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원통 80"/>
              <p:cNvSpPr/>
              <p:nvPr/>
            </p:nvSpPr>
            <p:spPr>
              <a:xfrm>
                <a:off x="2915816" y="69269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635896" y="662499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이마트</a:t>
                </a:r>
                <a:endParaRPr lang="ko-KR" altLang="en-US" sz="10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722245" y="662499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산업은행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378429" y="4262899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대덕전자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419872" y="4254541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소망공원</a:t>
                </a:r>
              </a:p>
            </p:txBody>
          </p:sp>
          <p:sp>
            <p:nvSpPr>
              <p:cNvPr id="86" name="원통 85"/>
              <p:cNvSpPr/>
              <p:nvPr/>
            </p:nvSpPr>
            <p:spPr>
              <a:xfrm>
                <a:off x="4572000" y="4725144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779912" y="4653136"/>
                <a:ext cx="12105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우성엔터프라이즈</a:t>
                </a:r>
              </a:p>
            </p:txBody>
          </p:sp>
          <p:sp>
            <p:nvSpPr>
              <p:cNvPr id="88" name="원통 87"/>
              <p:cNvSpPr/>
              <p:nvPr/>
            </p:nvSpPr>
            <p:spPr>
              <a:xfrm>
                <a:off x="5114611" y="4869160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026501" y="4850114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우리은행</a:t>
                </a:r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1259632" y="1412776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2555776" y="2648063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타원 91"/>
              <p:cNvSpPr/>
              <p:nvPr/>
            </p:nvSpPr>
            <p:spPr>
              <a:xfrm>
                <a:off x="5878348" y="5843819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타원 92"/>
              <p:cNvSpPr/>
              <p:nvPr/>
            </p:nvSpPr>
            <p:spPr>
              <a:xfrm>
                <a:off x="5878348" y="5384367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타원 93"/>
              <p:cNvSpPr/>
              <p:nvPr/>
            </p:nvSpPr>
            <p:spPr>
              <a:xfrm>
                <a:off x="5873246" y="4880311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타원 94"/>
              <p:cNvSpPr/>
              <p:nvPr/>
            </p:nvSpPr>
            <p:spPr>
              <a:xfrm>
                <a:off x="5868144" y="4011113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타원 95"/>
              <p:cNvSpPr/>
              <p:nvPr/>
            </p:nvSpPr>
            <p:spPr>
              <a:xfrm>
                <a:off x="6372200" y="2648063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타원 96"/>
              <p:cNvSpPr/>
              <p:nvPr/>
            </p:nvSpPr>
            <p:spPr>
              <a:xfrm>
                <a:off x="5873246" y="1412776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4067944" y="1412776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/>
              <p:cNvSpPr/>
              <p:nvPr/>
            </p:nvSpPr>
            <p:spPr>
              <a:xfrm>
                <a:off x="4067944" y="2648063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타원 99"/>
              <p:cNvSpPr/>
              <p:nvPr/>
            </p:nvSpPr>
            <p:spPr>
              <a:xfrm>
                <a:off x="4067944" y="4016215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타원 100"/>
              <p:cNvSpPr/>
              <p:nvPr/>
            </p:nvSpPr>
            <p:spPr>
              <a:xfrm>
                <a:off x="4067944" y="4880311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타원 101"/>
              <p:cNvSpPr/>
              <p:nvPr/>
            </p:nvSpPr>
            <p:spPr>
              <a:xfrm>
                <a:off x="4067944" y="5384367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타원 102"/>
              <p:cNvSpPr/>
              <p:nvPr/>
            </p:nvSpPr>
            <p:spPr>
              <a:xfrm>
                <a:off x="4067944" y="5838717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>
                <a:off x="2555776" y="5838717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타원 104"/>
              <p:cNvSpPr/>
              <p:nvPr/>
            </p:nvSpPr>
            <p:spPr>
              <a:xfrm>
                <a:off x="2555776" y="5384367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>
                <a:off x="2555776" y="4880311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타원 106"/>
              <p:cNvSpPr/>
              <p:nvPr/>
            </p:nvSpPr>
            <p:spPr>
              <a:xfrm>
                <a:off x="2555776" y="4016215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>
                <a:off x="2555776" y="1412776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타원 108"/>
              <p:cNvSpPr/>
              <p:nvPr/>
            </p:nvSpPr>
            <p:spPr>
              <a:xfrm>
                <a:off x="1259632" y="2648063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/>
              <p:cNvSpPr/>
              <p:nvPr/>
            </p:nvSpPr>
            <p:spPr>
              <a:xfrm>
                <a:off x="1259632" y="4016215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타원 110"/>
              <p:cNvSpPr/>
              <p:nvPr/>
            </p:nvSpPr>
            <p:spPr>
              <a:xfrm>
                <a:off x="1259632" y="4880311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/>
              <p:cNvSpPr/>
              <p:nvPr/>
            </p:nvSpPr>
            <p:spPr>
              <a:xfrm>
                <a:off x="1259632" y="5384367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타원 112"/>
              <p:cNvSpPr/>
              <p:nvPr/>
            </p:nvSpPr>
            <p:spPr>
              <a:xfrm>
                <a:off x="1259632" y="5838717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198775" y="1393730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1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가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506070" y="2609508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2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나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198775" y="2603459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>
                    <a:solidFill>
                      <a:schemeClr val="bg1"/>
                    </a:solidFill>
                  </a:rPr>
                  <a:t>1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나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198775" y="3976429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1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다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198775" y="4852907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1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라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215028" y="5362065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1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마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198775" y="5805264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1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바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494919" y="1385372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2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가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2494919" y="3993913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2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다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494919" y="4858009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2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라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494919" y="5362065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2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마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2506070" y="5805264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2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바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5807287" y="3993913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4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다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007087" y="3993913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3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다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834691" y="4858009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4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라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007087" y="4858009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3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라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818438" y="5350914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4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마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007087" y="5362065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3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마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007087" y="5816415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3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바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845842" y="5816415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4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바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6316445" y="2614610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4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나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818438" y="1385372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4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기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007087" y="2619428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3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니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007087" y="1385372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3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가</a:t>
                </a:r>
              </a:p>
            </p:txBody>
          </p:sp>
          <p:sp>
            <p:nvSpPr>
              <p:cNvPr id="138" name="타원 137"/>
              <p:cNvSpPr/>
              <p:nvPr/>
            </p:nvSpPr>
            <p:spPr>
              <a:xfrm>
                <a:off x="7236296" y="4149080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175439" y="4131880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5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다</a:t>
                </a:r>
              </a:p>
            </p:txBody>
          </p:sp>
          <p:sp>
            <p:nvSpPr>
              <p:cNvPr id="140" name="타원 139"/>
              <p:cNvSpPr/>
              <p:nvPr/>
            </p:nvSpPr>
            <p:spPr>
              <a:xfrm>
                <a:off x="7308304" y="5085184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7247447" y="5045682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5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라</a:t>
                </a:r>
              </a:p>
            </p:txBody>
          </p:sp>
          <p:sp>
            <p:nvSpPr>
              <p:cNvPr id="142" name="타원 141"/>
              <p:cNvSpPr/>
              <p:nvPr/>
            </p:nvSpPr>
            <p:spPr>
              <a:xfrm>
                <a:off x="7380312" y="5805264"/>
                <a:ext cx="216024" cy="14401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7319455" y="5788064"/>
                <a:ext cx="32412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dirty="0">
                    <a:solidFill>
                      <a:schemeClr val="bg1"/>
                    </a:solidFill>
                  </a:rPr>
                  <a:t>5</a:t>
                </a:r>
                <a:r>
                  <a:rPr lang="ko-KR" altLang="en-US" sz="700" dirty="0">
                    <a:solidFill>
                      <a:schemeClr val="bg1"/>
                    </a:solidFill>
                  </a:rPr>
                  <a:t>바</a:t>
                </a:r>
              </a:p>
            </p:txBody>
          </p:sp>
          <p:sp>
            <p:nvSpPr>
              <p:cNvPr id="144" name="원통 143"/>
              <p:cNvSpPr/>
              <p:nvPr/>
            </p:nvSpPr>
            <p:spPr>
              <a:xfrm>
                <a:off x="6444208" y="5229200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원통 144"/>
              <p:cNvSpPr/>
              <p:nvPr/>
            </p:nvSpPr>
            <p:spPr>
              <a:xfrm>
                <a:off x="4572000" y="249289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원통 145"/>
              <p:cNvSpPr/>
              <p:nvPr/>
            </p:nvSpPr>
            <p:spPr>
              <a:xfrm>
                <a:off x="7596336" y="573325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7" name="원통 146"/>
              <p:cNvSpPr/>
              <p:nvPr/>
            </p:nvSpPr>
            <p:spPr>
              <a:xfrm>
                <a:off x="7380312" y="4675438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원통 147"/>
              <p:cNvSpPr/>
              <p:nvPr/>
            </p:nvSpPr>
            <p:spPr>
              <a:xfrm>
                <a:off x="5109509" y="2238317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원통 148"/>
              <p:cNvSpPr/>
              <p:nvPr/>
            </p:nvSpPr>
            <p:spPr>
              <a:xfrm>
                <a:off x="6948264" y="3861048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원통 149"/>
              <p:cNvSpPr/>
              <p:nvPr/>
            </p:nvSpPr>
            <p:spPr>
              <a:xfrm>
                <a:off x="6466510" y="4680540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308304" y="4636883"/>
                <a:ext cx="4411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한샘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7513177" y="5717003"/>
                <a:ext cx="8258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삼화페인트</a:t>
                </a:r>
                <a:endParaRPr lang="ko-KR" altLang="en-US" sz="1000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876256" y="3830851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대신전선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5026350" y="2204864"/>
                <a:ext cx="69442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성훈</a:t>
                </a:r>
                <a:r>
                  <a:rPr lang="en-US" altLang="ko-KR" sz="1000" dirty="0"/>
                  <a:t>ENG</a:t>
                </a:r>
                <a:endParaRPr lang="ko-KR" altLang="en-US" sz="1000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178181" y="2462699"/>
                <a:ext cx="8258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한국샌드빅</a:t>
                </a:r>
                <a:endParaRPr lang="ko-KR" altLang="en-US" sz="1000" dirty="0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6012160" y="4653136"/>
                <a:ext cx="95410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신양금속공업</a:t>
                </a:r>
                <a:endParaRPr lang="ko-KR" altLang="en-US" sz="1000" dirty="0"/>
              </a:p>
            </p:txBody>
          </p:sp>
          <p:sp>
            <p:nvSpPr>
              <p:cNvPr id="157" name="원통 156"/>
              <p:cNvSpPr/>
              <p:nvPr/>
            </p:nvSpPr>
            <p:spPr>
              <a:xfrm>
                <a:off x="1475656" y="2996952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8" name="원통 157"/>
              <p:cNvSpPr/>
              <p:nvPr/>
            </p:nvSpPr>
            <p:spPr>
              <a:xfrm>
                <a:off x="2949269" y="573325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9" name="원통 158"/>
              <p:cNvSpPr/>
              <p:nvPr/>
            </p:nvSpPr>
            <p:spPr>
              <a:xfrm>
                <a:off x="2949269" y="5240351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0" name="원통 159"/>
              <p:cNvSpPr/>
              <p:nvPr/>
            </p:nvSpPr>
            <p:spPr>
              <a:xfrm>
                <a:off x="4605453" y="5422922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원통 160"/>
              <p:cNvSpPr/>
              <p:nvPr/>
            </p:nvSpPr>
            <p:spPr>
              <a:xfrm>
                <a:off x="915845" y="5838717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2" name="원통 161"/>
              <p:cNvSpPr/>
              <p:nvPr/>
            </p:nvSpPr>
            <p:spPr>
              <a:xfrm>
                <a:off x="1475656" y="5445224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3" name="원통 162"/>
              <p:cNvSpPr/>
              <p:nvPr/>
            </p:nvSpPr>
            <p:spPr>
              <a:xfrm>
                <a:off x="1259632" y="4658238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4" name="원통 163"/>
              <p:cNvSpPr/>
              <p:nvPr/>
            </p:nvSpPr>
            <p:spPr>
              <a:xfrm>
                <a:off x="1259632" y="429309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5" name="원통 164"/>
              <p:cNvSpPr/>
              <p:nvPr/>
            </p:nvSpPr>
            <p:spPr>
              <a:xfrm>
                <a:off x="1475656" y="1772816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953597" y="1745412"/>
                <a:ext cx="95410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시화기계상가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1193673" y="2969548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삼립식품</a:t>
                </a:r>
                <a:endParaRPr lang="ko-KR" altLang="en-US" sz="1000" dirty="0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1065910" y="4265692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금호화성</a:t>
                </a: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1054759" y="4614581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은성산업</a:t>
                </a:r>
                <a:endParaRPr lang="ko-KR" altLang="en-US" sz="1000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1331640" y="5428971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삼양사</a:t>
                </a:r>
                <a:endParaRPr lang="ko-KR" altLang="en-US" sz="1000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827584" y="5905623"/>
                <a:ext cx="1127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하수종말 처리장</a:t>
                </a:r>
              </a:p>
            </p:txBody>
          </p:sp>
          <p:sp>
            <p:nvSpPr>
              <p:cNvPr id="172" name="아래쪽 화살표 171"/>
              <p:cNvSpPr/>
              <p:nvPr/>
            </p:nvSpPr>
            <p:spPr>
              <a:xfrm rot="1060202">
                <a:off x="448198" y="6593152"/>
                <a:ext cx="240431" cy="90468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3" name="아래쪽 화살표 172"/>
              <p:cNvSpPr/>
              <p:nvPr/>
            </p:nvSpPr>
            <p:spPr>
              <a:xfrm rot="5400000">
                <a:off x="179324" y="6115786"/>
                <a:ext cx="188642" cy="165964"/>
              </a:xfrm>
              <a:prstGeom prst="downArrow">
                <a:avLst>
                  <a:gd name="adj1" fmla="val 56704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122661" y="6065892"/>
                <a:ext cx="8258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시화방조제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 rot="17902592">
                <a:off x="367045" y="6392383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대부도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3753455" y="6059843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해안도로</a:t>
                </a:r>
              </a:p>
            </p:txBody>
          </p:sp>
          <p:sp>
            <p:nvSpPr>
              <p:cNvPr id="177" name="원통 176"/>
              <p:cNvSpPr/>
              <p:nvPr/>
            </p:nvSpPr>
            <p:spPr>
              <a:xfrm>
                <a:off x="179512" y="2348880"/>
                <a:ext cx="288032" cy="216024"/>
              </a:xfrm>
              <a:prstGeom prst="ca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원통 177"/>
              <p:cNvSpPr/>
              <p:nvPr/>
            </p:nvSpPr>
            <p:spPr>
              <a:xfrm>
                <a:off x="179512" y="5589240"/>
                <a:ext cx="288032" cy="216024"/>
              </a:xfrm>
              <a:prstGeom prst="ca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0" y="2221117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옥구공원</a:t>
                </a:r>
                <a:endParaRPr lang="ko-KR" altLang="en-US" sz="1000" dirty="0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44604" y="5542790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/>
                  <a:t>오이도</a:t>
                </a:r>
                <a:endParaRPr lang="ko-KR" altLang="en-US" sz="1000" dirty="0"/>
              </a:p>
            </p:txBody>
          </p:sp>
          <p:sp>
            <p:nvSpPr>
              <p:cNvPr id="181" name="원통 180"/>
              <p:cNvSpPr/>
              <p:nvPr/>
            </p:nvSpPr>
            <p:spPr>
              <a:xfrm>
                <a:off x="2029267" y="4653136"/>
                <a:ext cx="288032" cy="216024"/>
              </a:xfrm>
              <a:prstGeom prst="ca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835696" y="4653136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희망공원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2699792" y="5229200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고려제지</a:t>
                </a: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2683539" y="5722105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태창금속</a:t>
                </a:r>
                <a:endParaRPr lang="ko-KR" altLang="en-US" sz="1000" dirty="0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4106499" y="5448480"/>
                <a:ext cx="95410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두성기계공업</a:t>
                </a:r>
                <a:endParaRPr lang="ko-KR" altLang="en-US" sz="1000" dirty="0"/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6228184" y="5229200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상신금속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6100421" y="5733256"/>
                <a:ext cx="8258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황금에스티</a:t>
                </a:r>
                <a:endParaRPr lang="ko-KR" altLang="en-US" sz="1000" dirty="0"/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2422911" y="1723110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홈플러스</a:t>
                </a:r>
                <a:endParaRPr lang="ko-KR" altLang="en-US" sz="1000" dirty="0"/>
              </a:p>
            </p:txBody>
          </p:sp>
          <p:sp>
            <p:nvSpPr>
              <p:cNvPr id="189" name="원통 188"/>
              <p:cNvSpPr/>
              <p:nvPr/>
            </p:nvSpPr>
            <p:spPr>
              <a:xfrm>
                <a:off x="2411760" y="4293096"/>
                <a:ext cx="288032" cy="21602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2272846" y="4254541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대길통상</a:t>
                </a: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2195736" y="2958397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태양철관</a:t>
                </a:r>
              </a:p>
            </p:txBody>
          </p:sp>
          <p:sp>
            <p:nvSpPr>
              <p:cNvPr id="192" name="위쪽 화살표 191"/>
              <p:cNvSpPr/>
              <p:nvPr/>
            </p:nvSpPr>
            <p:spPr>
              <a:xfrm>
                <a:off x="722123" y="299203"/>
                <a:ext cx="144016" cy="72008"/>
              </a:xfrm>
              <a:prstGeom prst="up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278924" y="219300"/>
                <a:ext cx="5581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정왕</a:t>
                </a:r>
                <a:r>
                  <a:rPr lang="en-US" altLang="ko-KR" sz="1000" dirty="0"/>
                  <a:t>IC</a:t>
                </a:r>
                <a:endParaRPr lang="ko-KR" altLang="en-US" sz="1000" dirty="0"/>
              </a:p>
            </p:txBody>
          </p:sp>
          <p:sp>
            <p:nvSpPr>
              <p:cNvPr id="194" name="원통 193"/>
              <p:cNvSpPr/>
              <p:nvPr/>
            </p:nvSpPr>
            <p:spPr>
              <a:xfrm>
                <a:off x="4139952" y="260648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5" name="그림 194" descr="전철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38132" y="372444"/>
                <a:ext cx="504056" cy="252028"/>
              </a:xfrm>
              <a:prstGeom prst="rect">
                <a:avLst/>
              </a:prstGeom>
            </p:spPr>
          </p:pic>
          <p:sp>
            <p:nvSpPr>
              <p:cNvPr id="196" name="원통 195"/>
              <p:cNvSpPr/>
              <p:nvPr/>
            </p:nvSpPr>
            <p:spPr>
              <a:xfrm>
                <a:off x="6732240" y="620688"/>
                <a:ext cx="288032" cy="216024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7" name="그림 196" descr="전철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30420" y="732484"/>
                <a:ext cx="504056" cy="252028"/>
              </a:xfrm>
              <a:prstGeom prst="rect">
                <a:avLst/>
              </a:prstGeom>
            </p:spPr>
          </p:pic>
          <p:sp>
            <p:nvSpPr>
              <p:cNvPr id="198" name="TextBox 197"/>
              <p:cNvSpPr txBox="1"/>
              <p:nvPr/>
            </p:nvSpPr>
            <p:spPr>
              <a:xfrm>
                <a:off x="4007087" y="199791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정왕역</a:t>
                </a:r>
                <a:endParaRPr lang="ko-KR" altLang="en-US" sz="1000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6499016" y="559831"/>
                <a:ext cx="82586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/>
                  <a:t>신길온천역</a:t>
                </a:r>
                <a:endParaRPr lang="ko-KR" altLang="en-US" sz="1000" dirty="0"/>
              </a:p>
            </p:txBody>
          </p:sp>
          <p:sp>
            <p:nvSpPr>
              <p:cNvPr id="200" name="오른쪽 화살표 199"/>
              <p:cNvSpPr/>
              <p:nvPr/>
            </p:nvSpPr>
            <p:spPr>
              <a:xfrm>
                <a:off x="8781917" y="6126749"/>
                <a:ext cx="144016" cy="144016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8235151" y="6065892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반월공단</a:t>
                </a:r>
              </a:p>
            </p:txBody>
          </p:sp>
          <p:sp>
            <p:nvSpPr>
              <p:cNvPr id="202" name="아래쪽 화살표 201"/>
              <p:cNvSpPr/>
              <p:nvPr/>
            </p:nvSpPr>
            <p:spPr>
              <a:xfrm rot="20171444">
                <a:off x="8680184" y="3289697"/>
                <a:ext cx="200224" cy="90647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3" name="오른쪽 화살표 202"/>
              <p:cNvSpPr/>
              <p:nvPr/>
            </p:nvSpPr>
            <p:spPr>
              <a:xfrm>
                <a:off x="7956376" y="2060848"/>
                <a:ext cx="72008" cy="144016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7375210" y="2008349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반월공단</a:t>
                </a: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 rot="3739672">
                <a:off x="8306097" y="2939799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/>
                  <a:t>반월공단</a:t>
                </a:r>
              </a:p>
            </p:txBody>
          </p:sp>
          <p:sp>
            <p:nvSpPr>
              <p:cNvPr id="206" name="오른쪽 화살표 205"/>
              <p:cNvSpPr/>
              <p:nvPr/>
            </p:nvSpPr>
            <p:spPr>
              <a:xfrm>
                <a:off x="8860921" y="1435078"/>
                <a:ext cx="72008" cy="7200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" name="모서리가 둥근 직사각형 11"/>
            <p:cNvSpPr/>
            <p:nvPr/>
          </p:nvSpPr>
          <p:spPr>
            <a:xfrm>
              <a:off x="251520" y="188640"/>
              <a:ext cx="8712968" cy="36004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/>
                <a:t>◈ 찾아 오시는 길</a:t>
              </a:r>
              <a:r>
                <a:rPr lang="ko-KR" altLang="en-US" sz="1000" b="1" dirty="0"/>
                <a:t>      </a:t>
              </a:r>
              <a:r>
                <a:rPr lang="en-US" altLang="ko-KR" sz="1000" b="1" dirty="0"/>
                <a:t> </a:t>
              </a:r>
              <a:r>
                <a:rPr lang="ko-KR" altLang="en-US" sz="1000" dirty="0"/>
                <a:t>경기도 시흥시 </a:t>
              </a:r>
              <a:r>
                <a:rPr lang="ko-KR" altLang="en-US" sz="1000" dirty="0" err="1"/>
                <a:t>옥구천동로</a:t>
              </a:r>
              <a:r>
                <a:rPr lang="ko-KR" altLang="en-US" sz="1000" dirty="0"/>
                <a:t> </a:t>
              </a:r>
              <a:r>
                <a:rPr lang="en-US" altLang="ko-KR" sz="1000" dirty="0"/>
                <a:t>234  (</a:t>
              </a:r>
              <a:r>
                <a:rPr lang="ko-KR" altLang="en-US" sz="1000" dirty="0"/>
                <a:t>시화공단 </a:t>
              </a:r>
              <a:r>
                <a:rPr lang="en-US" altLang="ko-KR" sz="1000" dirty="0"/>
                <a:t>2</a:t>
              </a:r>
              <a:r>
                <a:rPr lang="ko-KR" altLang="en-US" sz="1000" dirty="0"/>
                <a:t>나 </a:t>
              </a:r>
              <a:r>
                <a:rPr lang="en-US" altLang="ko-KR" sz="1000" dirty="0"/>
                <a:t>112</a:t>
              </a:r>
              <a:r>
                <a:rPr lang="ko-KR" altLang="en-US" sz="1000" dirty="0"/>
                <a:t>호</a:t>
              </a:r>
              <a:r>
                <a:rPr lang="en-US" altLang="ko-KR" sz="1000" dirty="0"/>
                <a:t>)</a:t>
              </a:r>
              <a:r>
                <a:rPr lang="ko-KR" altLang="en-US" sz="1000" dirty="0"/>
                <a:t> </a:t>
              </a:r>
              <a:r>
                <a:rPr lang="en-US" altLang="ko-KR" sz="1000" dirty="0"/>
                <a:t>T. 031)319-1626</a:t>
              </a:r>
              <a:endParaRPr lang="ko-KR" altLang="en-US" dirty="0"/>
            </a:p>
          </p:txBody>
        </p:sp>
      </p:grpSp>
      <p:pic>
        <p:nvPicPr>
          <p:cNvPr id="2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6325375"/>
            <a:ext cx="805947" cy="3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7"/>
            <a:ext cx="4956044" cy="37170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13404" y="6458438"/>
            <a:ext cx="43790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경기도 시흥시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옥구천동로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234  T. 031) 319-1626~9 F. 031) 319-1334  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2699792" y="1340768"/>
            <a:ext cx="6444208" cy="0"/>
          </a:xfrm>
          <a:prstGeom prst="line">
            <a:avLst/>
          </a:prstGeom>
          <a:ln w="476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7784" y="817548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CEO 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인사말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1412776"/>
            <a:ext cx="6048672" cy="48320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ko-KR" altLang="en-US" sz="1100" dirty="0"/>
              <a:t>안녕하십니까</a:t>
            </a:r>
            <a:r>
              <a:rPr lang="en-US" altLang="ko-KR" sz="1100" dirty="0"/>
              <a:t>?</a:t>
            </a:r>
          </a:p>
          <a:p>
            <a:r>
              <a:rPr lang="ko-KR" altLang="en-US" sz="1100" dirty="0" err="1"/>
              <a:t>오성스틸</a:t>
            </a:r>
            <a:r>
              <a:rPr lang="ko-KR" altLang="en-US" sz="1100" dirty="0"/>
              <a:t>㈜ 대표이사 권 혁 입니다</a:t>
            </a:r>
            <a:r>
              <a:rPr lang="en-US" altLang="ko-KR" sz="1100" dirty="0"/>
              <a:t>.</a:t>
            </a:r>
          </a:p>
          <a:p>
            <a:endParaRPr lang="en-US" altLang="ko-KR" sz="1100" dirty="0"/>
          </a:p>
          <a:p>
            <a:r>
              <a:rPr lang="en-US" altLang="ko-KR" sz="1100" dirty="0"/>
              <a:t>2001</a:t>
            </a:r>
            <a:r>
              <a:rPr lang="ko-KR" altLang="en-US" sz="1100" dirty="0"/>
              <a:t>년 </a:t>
            </a:r>
            <a:r>
              <a:rPr lang="ko-KR" altLang="en-US" sz="1100" dirty="0" err="1"/>
              <a:t>스테인레스</a:t>
            </a:r>
            <a:r>
              <a:rPr lang="ko-KR" altLang="en-US" sz="1100" dirty="0"/>
              <a:t> </a:t>
            </a:r>
            <a:r>
              <a:rPr lang="ko-KR" altLang="en-US" sz="1100" dirty="0" err="1"/>
              <a:t>스틸</a:t>
            </a:r>
            <a:r>
              <a:rPr lang="ko-KR" altLang="en-US" sz="1100" dirty="0"/>
              <a:t> 유통 사업을 시발점으로 하여</a:t>
            </a:r>
            <a:r>
              <a:rPr lang="en-US" altLang="ko-KR" sz="1100" dirty="0"/>
              <a:t>, </a:t>
            </a:r>
          </a:p>
          <a:p>
            <a:r>
              <a:rPr lang="en-US" altLang="ko-KR" sz="1100" dirty="0"/>
              <a:t>2005</a:t>
            </a:r>
            <a:r>
              <a:rPr lang="ko-KR" altLang="en-US" sz="1100" dirty="0"/>
              <a:t>년 한음메탈㈜ 법인설립으로 비철금속 유통사업 전개</a:t>
            </a:r>
            <a:endParaRPr lang="en-US" altLang="ko-KR" sz="1100" dirty="0"/>
          </a:p>
          <a:p>
            <a:r>
              <a:rPr lang="en-US" altLang="ko-KR" sz="1100" dirty="0"/>
              <a:t>2008</a:t>
            </a:r>
            <a:r>
              <a:rPr lang="ko-KR" altLang="en-US" sz="1100" dirty="0"/>
              <a:t>년 </a:t>
            </a:r>
            <a:r>
              <a:rPr lang="en-US" altLang="ko-KR" sz="1100" dirty="0"/>
              <a:t>O&amp;S STEEL </a:t>
            </a:r>
            <a:r>
              <a:rPr lang="ko-KR" altLang="en-US" sz="1100" dirty="0"/>
              <a:t>설립으로 </a:t>
            </a:r>
            <a:r>
              <a:rPr lang="ko-KR" altLang="en-US" sz="1100" dirty="0" err="1"/>
              <a:t>금형소재인</a:t>
            </a:r>
            <a:r>
              <a:rPr lang="ko-KR" altLang="en-US" sz="1100" dirty="0"/>
              <a:t> 특수강 유통 사업 전개</a:t>
            </a:r>
            <a:endParaRPr lang="en-US" altLang="ko-KR" sz="1100" dirty="0"/>
          </a:p>
          <a:p>
            <a:r>
              <a:rPr lang="en-US" altLang="ko-KR" sz="1100" dirty="0"/>
              <a:t>2010</a:t>
            </a:r>
            <a:r>
              <a:rPr lang="ko-KR" altLang="en-US" sz="1100" dirty="0"/>
              <a:t>년 수출 다각화의 일환으로 </a:t>
            </a:r>
            <a:r>
              <a:rPr lang="ko-KR" altLang="en-US" sz="1100" dirty="0" err="1"/>
              <a:t>스테인레스</a:t>
            </a:r>
            <a:r>
              <a:rPr lang="ko-KR" altLang="en-US" sz="1100" dirty="0"/>
              <a:t> </a:t>
            </a:r>
            <a:r>
              <a:rPr lang="ko-KR" altLang="en-US" sz="1100" dirty="0" err="1"/>
              <a:t>스틸</a:t>
            </a:r>
            <a:r>
              <a:rPr lang="ko-KR" altLang="en-US" sz="1100" dirty="0"/>
              <a:t> 유통 전문 홍콩법인 설립</a:t>
            </a:r>
            <a:endParaRPr lang="en-US" altLang="ko-KR" sz="1100" dirty="0"/>
          </a:p>
          <a:p>
            <a:r>
              <a:rPr lang="en-US" altLang="ko-KR" sz="1100" dirty="0"/>
              <a:t>2011</a:t>
            </a:r>
            <a:r>
              <a:rPr lang="ko-KR" altLang="en-US" sz="1100" dirty="0"/>
              <a:t>년 시화공단 </a:t>
            </a:r>
            <a:r>
              <a:rPr lang="ko-KR" altLang="en-US" sz="1100" dirty="0" err="1"/>
              <a:t>현위치에</a:t>
            </a:r>
            <a:r>
              <a:rPr lang="ko-KR" altLang="en-US" sz="1100" dirty="0"/>
              <a:t> 본사 및 공장 이전</a:t>
            </a:r>
            <a:endParaRPr lang="en-US" altLang="ko-KR" sz="1100" dirty="0"/>
          </a:p>
          <a:p>
            <a:r>
              <a:rPr lang="ko-KR" altLang="en-US" sz="1100" dirty="0"/>
              <a:t>하여 소재 및 제조</a:t>
            </a:r>
            <a:r>
              <a:rPr lang="en-US" altLang="ko-KR" sz="1100" dirty="0"/>
              <a:t>, </a:t>
            </a:r>
            <a:r>
              <a:rPr lang="ko-KR" altLang="en-US" sz="1100" dirty="0"/>
              <a:t>가공</a:t>
            </a:r>
            <a:r>
              <a:rPr lang="en-US" altLang="ko-KR" sz="1100" dirty="0"/>
              <a:t>, </a:t>
            </a:r>
            <a:r>
              <a:rPr lang="ko-KR" altLang="en-US" sz="1100" dirty="0"/>
              <a:t>유통</a:t>
            </a:r>
            <a:r>
              <a:rPr lang="en-US" altLang="ko-KR" sz="1100" dirty="0"/>
              <a:t>, </a:t>
            </a:r>
            <a:r>
              <a:rPr lang="ko-KR" altLang="en-US" sz="1100" dirty="0"/>
              <a:t>무역에 이르기까지 </a:t>
            </a:r>
            <a:r>
              <a:rPr lang="ko-KR" altLang="en-US" sz="1100" dirty="0" err="1"/>
              <a:t>전방위적인</a:t>
            </a:r>
            <a:r>
              <a:rPr lang="ko-KR" altLang="en-US" sz="1100" dirty="0"/>
              <a:t> 사업을 확장하게</a:t>
            </a:r>
            <a:r>
              <a:rPr lang="en-US" altLang="ko-KR" sz="1100" dirty="0"/>
              <a:t> </a:t>
            </a:r>
            <a:r>
              <a:rPr lang="ko-KR" altLang="en-US" sz="1100" dirty="0"/>
              <a:t>되었습니다</a:t>
            </a:r>
            <a:r>
              <a:rPr lang="en-US" altLang="ko-KR" sz="1100" dirty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 err="1"/>
              <a:t>법인설립후</a:t>
            </a:r>
            <a:r>
              <a:rPr lang="ko-KR" altLang="en-US" sz="1100" dirty="0"/>
              <a:t> 지난 </a:t>
            </a:r>
            <a:r>
              <a:rPr lang="en-US" altLang="ko-KR" sz="1100" dirty="0"/>
              <a:t>10</a:t>
            </a:r>
            <a:r>
              <a:rPr lang="ko-KR" altLang="en-US" sz="1100" dirty="0" err="1"/>
              <a:t>여년간의</a:t>
            </a:r>
            <a:r>
              <a:rPr lang="ko-KR" altLang="en-US" sz="1100" dirty="0"/>
              <a:t> 꾸준하고 괄목할 성장을 </a:t>
            </a:r>
            <a:r>
              <a:rPr lang="ko-KR" altLang="en-US" sz="1100" dirty="0" smtClean="0"/>
              <a:t>이룬 것은 </a:t>
            </a:r>
            <a:endParaRPr lang="en-US" altLang="ko-KR" sz="1100" dirty="0"/>
          </a:p>
          <a:p>
            <a:r>
              <a:rPr lang="ko-KR" altLang="en-US" sz="1100" dirty="0"/>
              <a:t>여러분께서 베풀어주신 은혜에 힘입어 지금의 </a:t>
            </a:r>
            <a:r>
              <a:rPr lang="ko-KR" altLang="en-US" sz="1100" dirty="0" err="1"/>
              <a:t>오성으로</a:t>
            </a:r>
            <a:r>
              <a:rPr lang="ko-KR" altLang="en-US" sz="1100" dirty="0"/>
              <a:t> </a:t>
            </a:r>
            <a:r>
              <a:rPr lang="ko-KR" altLang="en-US" sz="1100" dirty="0" err="1"/>
              <a:t>성장할수</a:t>
            </a:r>
            <a:r>
              <a:rPr lang="ko-KR" altLang="en-US" sz="1100" dirty="0"/>
              <a:t> 있었습니다</a:t>
            </a:r>
            <a:r>
              <a:rPr lang="en-US" altLang="ko-KR" sz="1100" dirty="0"/>
              <a:t>. </a:t>
            </a:r>
          </a:p>
          <a:p>
            <a:r>
              <a:rPr lang="ko-KR" altLang="en-US" sz="1100" dirty="0"/>
              <a:t>공장 </a:t>
            </a:r>
            <a:r>
              <a:rPr lang="ko-KR" altLang="en-US" sz="1100" dirty="0" err="1"/>
              <a:t>이전후</a:t>
            </a:r>
            <a:r>
              <a:rPr lang="ko-KR" altLang="en-US" sz="1100" dirty="0"/>
              <a:t> 제</a:t>
            </a:r>
            <a:r>
              <a:rPr lang="en-US" altLang="ko-KR" sz="1100" dirty="0"/>
              <a:t>2</a:t>
            </a:r>
            <a:r>
              <a:rPr lang="ko-KR" altLang="en-US" sz="1100" dirty="0"/>
              <a:t>창업의 자세로서 초심을 </a:t>
            </a:r>
            <a:r>
              <a:rPr lang="ko-KR" altLang="en-US" sz="1100" dirty="0" err="1" smtClean="0"/>
              <a:t>잃치</a:t>
            </a:r>
            <a:r>
              <a:rPr lang="ko-KR" altLang="en-US" sz="1100" dirty="0" smtClean="0"/>
              <a:t> 않고 </a:t>
            </a:r>
            <a:r>
              <a:rPr lang="ko-KR" altLang="en-US" sz="1100" dirty="0"/>
              <a:t>그간의 축적된 지식과 기술을</a:t>
            </a:r>
            <a:endParaRPr lang="en-US" altLang="ko-KR" sz="1100" dirty="0"/>
          </a:p>
          <a:p>
            <a:r>
              <a:rPr lang="ko-KR" altLang="en-US" sz="1100" dirty="0"/>
              <a:t>바탕으로 실천하는 경영</a:t>
            </a:r>
            <a:r>
              <a:rPr lang="en-US" altLang="ko-KR" sz="1100" dirty="0"/>
              <a:t>, </a:t>
            </a:r>
            <a:r>
              <a:rPr lang="ko-KR" altLang="en-US" sz="1100" dirty="0"/>
              <a:t>책임지는 경영으로 성장과 내실로서 도약하는</a:t>
            </a:r>
            <a:r>
              <a:rPr lang="en-US" altLang="ko-KR" sz="1100" dirty="0"/>
              <a:t> </a:t>
            </a:r>
            <a:r>
              <a:rPr lang="ko-KR" altLang="en-US" sz="1100" dirty="0"/>
              <a:t>오성이 되겠습니다</a:t>
            </a:r>
            <a:r>
              <a:rPr lang="en-US" altLang="ko-KR" sz="1100" dirty="0"/>
              <a:t>. </a:t>
            </a:r>
          </a:p>
          <a:p>
            <a:endParaRPr lang="en-US" altLang="ko-KR" sz="1100" dirty="0"/>
          </a:p>
          <a:p>
            <a:r>
              <a:rPr lang="ko-KR" altLang="en-US" sz="1100" dirty="0"/>
              <a:t>또한</a:t>
            </a:r>
            <a:r>
              <a:rPr lang="en-US" altLang="ko-KR" sz="1100" dirty="0"/>
              <a:t> </a:t>
            </a:r>
            <a:r>
              <a:rPr lang="ko-KR" altLang="en-US" sz="1100" dirty="0"/>
              <a:t>최고의 품질</a:t>
            </a:r>
            <a:r>
              <a:rPr lang="en-US" altLang="ko-KR" sz="1100" dirty="0"/>
              <a:t>, </a:t>
            </a:r>
            <a:r>
              <a:rPr lang="ko-KR" altLang="en-US" sz="1100" dirty="0"/>
              <a:t>최적의 납기</a:t>
            </a:r>
            <a:r>
              <a:rPr lang="en-US" altLang="ko-KR" sz="1100" dirty="0"/>
              <a:t>, </a:t>
            </a:r>
            <a:r>
              <a:rPr lang="ko-KR" altLang="en-US" sz="1100" dirty="0"/>
              <a:t>최상의 서비스로 </a:t>
            </a:r>
            <a:r>
              <a:rPr lang="ko-KR" altLang="en-US" sz="1100" dirty="0" err="1"/>
              <a:t>스텐레스스틸</a:t>
            </a:r>
            <a:r>
              <a:rPr lang="ko-KR" altLang="en-US" sz="1100" dirty="0"/>
              <a:t> 최고의 기업으로</a:t>
            </a:r>
            <a:r>
              <a:rPr lang="en-US" altLang="ko-KR" sz="1100" dirty="0"/>
              <a:t> </a:t>
            </a:r>
          </a:p>
          <a:p>
            <a:r>
              <a:rPr lang="ko-KR" altLang="en-US" sz="1100" dirty="0"/>
              <a:t>성장 하겠습니다</a:t>
            </a:r>
            <a:r>
              <a:rPr lang="en-US" altLang="ko-KR" sz="1100" dirty="0"/>
              <a:t>. </a:t>
            </a:r>
          </a:p>
          <a:p>
            <a:endParaRPr lang="en-US" altLang="ko-KR" sz="1100" dirty="0"/>
          </a:p>
          <a:p>
            <a:r>
              <a:rPr lang="ko-KR" altLang="en-US" sz="1100" dirty="0"/>
              <a:t>뿌리가 건실해야 나무가 </a:t>
            </a:r>
            <a:r>
              <a:rPr lang="ko-KR" altLang="en-US" sz="1100" dirty="0" err="1"/>
              <a:t>잘자라는</a:t>
            </a:r>
            <a:r>
              <a:rPr lang="ko-KR" altLang="en-US" sz="1100" dirty="0"/>
              <a:t> 것처럼</a:t>
            </a:r>
            <a:endParaRPr lang="en-US" altLang="ko-KR" sz="1100" dirty="0"/>
          </a:p>
          <a:p>
            <a:r>
              <a:rPr lang="ko-KR" altLang="en-US" sz="1100" dirty="0"/>
              <a:t>고객 여러분의 뜨거운 관심과 따끔한 충고 그리고 아낌없는 성원이야 말로</a:t>
            </a:r>
            <a:endParaRPr lang="en-US" altLang="ko-KR" sz="1100" dirty="0"/>
          </a:p>
          <a:p>
            <a:r>
              <a:rPr lang="ko-KR" altLang="en-US" sz="1100" dirty="0"/>
              <a:t>제</a:t>
            </a:r>
            <a:r>
              <a:rPr lang="en-US" altLang="ko-KR" sz="1100" dirty="0"/>
              <a:t>2 </a:t>
            </a:r>
            <a:r>
              <a:rPr lang="ko-KR" altLang="en-US" sz="1100" dirty="0"/>
              <a:t>도약을 위해 절대적으로 필요하다고 생각합니다</a:t>
            </a:r>
            <a:r>
              <a:rPr lang="en-US" altLang="ko-KR" sz="1100" dirty="0"/>
              <a:t>. </a:t>
            </a:r>
          </a:p>
          <a:p>
            <a:endParaRPr lang="en-US" altLang="ko-KR" sz="1100" dirty="0"/>
          </a:p>
          <a:p>
            <a:r>
              <a:rPr lang="ko-KR" altLang="en-US" sz="1100" dirty="0" err="1"/>
              <a:t>작은것도</a:t>
            </a:r>
            <a:r>
              <a:rPr lang="ko-KR" altLang="en-US" sz="1100" dirty="0"/>
              <a:t> 소홀히 하지 않는 경영 </a:t>
            </a:r>
            <a:r>
              <a:rPr lang="en-US" altLang="ko-KR" sz="1100" dirty="0"/>
              <a:t>MIND</a:t>
            </a:r>
            <a:r>
              <a:rPr lang="ko-KR" altLang="en-US" sz="1100" dirty="0"/>
              <a:t>로 믿음과 신뢰를 바탕으로 </a:t>
            </a:r>
            <a:endParaRPr lang="en-US" altLang="ko-KR" sz="1100" dirty="0"/>
          </a:p>
          <a:p>
            <a:r>
              <a:rPr lang="ko-KR" altLang="en-US" sz="1100" dirty="0"/>
              <a:t>제조업 원자재 유통 및 수출입 분야에서 고객 감동을 실현하겠습니다</a:t>
            </a:r>
            <a:r>
              <a:rPr lang="en-US" altLang="ko-KR" sz="1100" dirty="0"/>
              <a:t>. </a:t>
            </a:r>
          </a:p>
          <a:p>
            <a:endParaRPr lang="en-US" altLang="ko-KR" sz="1100" dirty="0"/>
          </a:p>
          <a:p>
            <a:r>
              <a:rPr lang="ko-KR" altLang="en-US" sz="1100" dirty="0" err="1"/>
              <a:t>오성스틸㈜에</a:t>
            </a:r>
            <a:r>
              <a:rPr lang="ko-KR" altLang="en-US" sz="1100" dirty="0"/>
              <a:t> 대한 변함없는 사랑과 격려를 부탁드리며</a:t>
            </a:r>
            <a:endParaRPr lang="en-US" altLang="ko-KR" sz="1100" dirty="0"/>
          </a:p>
          <a:p>
            <a:r>
              <a:rPr lang="ko-KR" altLang="en-US" sz="1100" dirty="0"/>
              <a:t>고객 여러분의 앞날에 행복과 건승이 가득 하시길 기원합니다</a:t>
            </a:r>
            <a:r>
              <a:rPr lang="en-US" altLang="ko-KR" sz="1100" dirty="0"/>
              <a:t>.</a:t>
            </a:r>
          </a:p>
          <a:p>
            <a:r>
              <a:rPr lang="ko-KR" altLang="en-US" sz="1100" dirty="0"/>
              <a:t>감사합니다</a:t>
            </a:r>
            <a:r>
              <a:rPr lang="en-US" altLang="ko-KR" sz="1100" dirty="0"/>
              <a:t>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6325375"/>
            <a:ext cx="805947" cy="3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7"/>
            <a:ext cx="4956044" cy="37170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13404" y="6458438"/>
            <a:ext cx="43070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경기도 시흥시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옥구천동로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234  T. 031) 319-1626~9 F. 031) 319-1334  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2699792" y="1325462"/>
            <a:ext cx="6444208" cy="0"/>
          </a:xfrm>
          <a:prstGeom prst="line">
            <a:avLst/>
          </a:prstGeom>
          <a:ln w="476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3833" y="836712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회사 연혁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1920" y="1456323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2001. 01. 01   </a:t>
            </a:r>
            <a:r>
              <a:rPr lang="ko-KR" altLang="en-US" sz="1200" dirty="0" err="1"/>
              <a:t>오성스텐스틸</a:t>
            </a:r>
            <a:r>
              <a:rPr lang="ko-KR" altLang="en-US" sz="1200" dirty="0"/>
              <a:t> 설립</a:t>
            </a:r>
            <a:endParaRPr lang="en-US" altLang="ko-KR" sz="1200" dirty="0"/>
          </a:p>
          <a:p>
            <a:r>
              <a:rPr lang="en-US" altLang="ko-KR" sz="1200" dirty="0"/>
              <a:t>                 -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스테인레스</a:t>
            </a:r>
            <a:r>
              <a:rPr lang="ko-KR" altLang="en-US" sz="1200" dirty="0"/>
              <a:t> 유통 및 </a:t>
            </a:r>
            <a:r>
              <a:rPr lang="ko-KR" altLang="en-US" sz="1200" dirty="0" err="1"/>
              <a:t>슬리팅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레베링</a:t>
            </a:r>
            <a:r>
              <a:rPr lang="en-US" altLang="ko-KR" sz="1200" dirty="0"/>
              <a:t>, </a:t>
            </a:r>
            <a:r>
              <a:rPr lang="ko-KR" altLang="en-US" sz="1200" dirty="0"/>
              <a:t>압연</a:t>
            </a:r>
            <a:r>
              <a:rPr lang="en-US" altLang="ko-KR" sz="1200" dirty="0"/>
              <a:t> </a:t>
            </a:r>
            <a:r>
              <a:rPr lang="ko-KR" altLang="en-US" sz="1200" dirty="0"/>
              <a:t>강판 생산</a:t>
            </a:r>
            <a:endParaRPr lang="en-US" altLang="ko-KR" sz="1200" dirty="0"/>
          </a:p>
          <a:p>
            <a:r>
              <a:rPr lang="en-US" altLang="ko-KR" sz="1200" dirty="0"/>
              <a:t>2003. 02. 25   </a:t>
            </a:r>
            <a:r>
              <a:rPr lang="ko-KR" altLang="en-US" sz="1200" dirty="0" err="1"/>
              <a:t>오성스텐스틸</a:t>
            </a:r>
            <a:r>
              <a:rPr lang="ko-KR" altLang="en-US" sz="1200" dirty="0"/>
              <a:t>㈜ 법인 전환</a:t>
            </a:r>
            <a:endParaRPr lang="en-US" altLang="ko-KR" sz="1200" dirty="0"/>
          </a:p>
          <a:p>
            <a:r>
              <a:rPr lang="en-US" altLang="ko-KR" sz="1200" dirty="0"/>
              <a:t>2005. 05. 09   </a:t>
            </a:r>
            <a:r>
              <a:rPr lang="ko-KR" altLang="en-US" sz="1200" dirty="0"/>
              <a:t>한음메탈㈜ 설립</a:t>
            </a:r>
            <a:r>
              <a:rPr lang="en-US" altLang="ko-KR" sz="1200" dirty="0"/>
              <a:t>       - </a:t>
            </a:r>
            <a:r>
              <a:rPr lang="ko-KR" altLang="en-US" sz="1200" dirty="0"/>
              <a:t>비철금속 유통업 개시</a:t>
            </a:r>
            <a:endParaRPr lang="en-US" altLang="ko-KR" sz="1200" dirty="0"/>
          </a:p>
          <a:p>
            <a:r>
              <a:rPr lang="en-US" altLang="ko-KR" sz="1200" dirty="0"/>
              <a:t>2006. 12. 12    ISO 9001:2000/KS A 9001:2001 </a:t>
            </a:r>
            <a:r>
              <a:rPr lang="ko-KR" altLang="en-US" sz="1200" dirty="0"/>
              <a:t>인증</a:t>
            </a:r>
            <a:endParaRPr lang="en-US" altLang="ko-KR" sz="1200" dirty="0"/>
          </a:p>
          <a:p>
            <a:r>
              <a:rPr lang="en-US" altLang="ko-KR" sz="1200" dirty="0"/>
              <a:t>                 - </a:t>
            </a:r>
            <a:r>
              <a:rPr lang="ko-KR" altLang="en-US" sz="1200" dirty="0" err="1"/>
              <a:t>스테인레스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스리팅</a:t>
            </a:r>
            <a:r>
              <a:rPr lang="en-US" altLang="ko-KR" sz="1200" dirty="0"/>
              <a:t>, </a:t>
            </a:r>
            <a:r>
              <a:rPr lang="ko-KR" altLang="en-US" sz="1200" dirty="0"/>
              <a:t>압연가공 제조 外</a:t>
            </a:r>
            <a:endParaRPr lang="en-US" altLang="ko-KR" sz="1200" dirty="0"/>
          </a:p>
          <a:p>
            <a:r>
              <a:rPr lang="en-US" altLang="ko-KR" sz="1200" dirty="0"/>
              <a:t>2007. 12.01    O&amp;S STEEL </a:t>
            </a:r>
            <a:r>
              <a:rPr lang="ko-KR" altLang="en-US" sz="1200" dirty="0"/>
              <a:t>설립</a:t>
            </a:r>
            <a:r>
              <a:rPr lang="en-US" altLang="ko-KR" sz="1200" dirty="0"/>
              <a:t>       - </a:t>
            </a:r>
            <a:r>
              <a:rPr lang="ko-KR" altLang="en-US" sz="1200" dirty="0"/>
              <a:t>특수강 유통업 개시</a:t>
            </a:r>
            <a:endParaRPr lang="en-US" altLang="ko-KR" sz="1200" dirty="0"/>
          </a:p>
          <a:p>
            <a:r>
              <a:rPr lang="en-US" altLang="ko-KR" sz="1200" dirty="0"/>
              <a:t>2008. 03. 10   </a:t>
            </a:r>
            <a:r>
              <a:rPr lang="ko-KR" altLang="en-US" sz="1200" dirty="0"/>
              <a:t>반월공단 </a:t>
            </a:r>
            <a:r>
              <a:rPr lang="ko-KR" altLang="en-US" sz="1200" dirty="0" err="1"/>
              <a:t>원시동</a:t>
            </a:r>
            <a:r>
              <a:rPr lang="ko-KR" altLang="en-US" sz="1200" dirty="0"/>
              <a:t> 소재 제</a:t>
            </a:r>
            <a:r>
              <a:rPr lang="en-US" altLang="ko-KR" sz="1200" dirty="0"/>
              <a:t>2</a:t>
            </a:r>
            <a:r>
              <a:rPr lang="ko-KR" altLang="en-US" sz="1200" dirty="0"/>
              <a:t>공장 신축 및 가동</a:t>
            </a:r>
            <a:endParaRPr lang="en-US" altLang="ko-KR" sz="1200" dirty="0"/>
          </a:p>
          <a:p>
            <a:r>
              <a:rPr lang="en-US" altLang="ko-KR" sz="1200" dirty="0"/>
              <a:t>                 - </a:t>
            </a:r>
            <a:r>
              <a:rPr lang="ko-KR" altLang="en-US" sz="1200" dirty="0"/>
              <a:t>특수강 가공 설비 </a:t>
            </a:r>
            <a:r>
              <a:rPr lang="en-US" altLang="ko-KR" sz="1200" dirty="0"/>
              <a:t>SET-UP</a:t>
            </a:r>
          </a:p>
          <a:p>
            <a:r>
              <a:rPr lang="en-US" altLang="ko-KR" sz="1200" dirty="0"/>
              <a:t>                 - </a:t>
            </a:r>
            <a:r>
              <a:rPr lang="ko-KR" altLang="en-US" sz="1200" dirty="0"/>
              <a:t>코일 </a:t>
            </a:r>
            <a:r>
              <a:rPr lang="ko-KR" altLang="en-US" sz="1200" dirty="0" err="1"/>
              <a:t>샤링기</a:t>
            </a:r>
            <a:r>
              <a:rPr lang="ko-KR" altLang="en-US" sz="1200" dirty="0"/>
              <a:t> 설비 </a:t>
            </a:r>
            <a:r>
              <a:rPr lang="en-US" altLang="ko-KR" sz="1200" dirty="0"/>
              <a:t>SET-UP</a:t>
            </a:r>
          </a:p>
          <a:p>
            <a:r>
              <a:rPr lang="en-US" altLang="ko-KR" sz="1200" dirty="0"/>
              <a:t>                 - </a:t>
            </a:r>
            <a:r>
              <a:rPr lang="ko-KR" altLang="en-US" sz="1200" dirty="0"/>
              <a:t>제</a:t>
            </a:r>
            <a:r>
              <a:rPr lang="en-US" altLang="ko-KR" sz="1200" dirty="0"/>
              <a:t>42</a:t>
            </a:r>
            <a:r>
              <a:rPr lang="ko-KR" altLang="en-US" sz="1200" dirty="0"/>
              <a:t>회 납세자의 날 모범납세법인 시흥세무서장 표창</a:t>
            </a:r>
            <a:endParaRPr lang="en-US" altLang="ko-KR" sz="1200" dirty="0"/>
          </a:p>
          <a:p>
            <a:r>
              <a:rPr lang="en-US" altLang="ko-KR" sz="1200" dirty="0"/>
              <a:t>2010. 01. 22    </a:t>
            </a:r>
            <a:r>
              <a:rPr lang="ko-KR" altLang="en-US" sz="1200" dirty="0"/>
              <a:t>오성 홍콩</a:t>
            </a:r>
            <a:r>
              <a:rPr lang="en-US" altLang="ko-KR" sz="1200" dirty="0"/>
              <a:t>(</a:t>
            </a:r>
            <a:r>
              <a:rPr lang="en-US" altLang="ko-KR" sz="1200" dirty="0" err="1"/>
              <a:t>Osung</a:t>
            </a:r>
            <a:r>
              <a:rPr lang="en-US" altLang="ko-KR" sz="1200" dirty="0"/>
              <a:t> H.K) </a:t>
            </a:r>
            <a:r>
              <a:rPr lang="ko-KR" altLang="en-US" sz="1200" dirty="0"/>
              <a:t>법인 설립</a:t>
            </a:r>
            <a:endParaRPr lang="en-US" altLang="ko-KR" sz="1200" dirty="0"/>
          </a:p>
          <a:p>
            <a:r>
              <a:rPr lang="en-US" altLang="ko-KR" sz="1200" dirty="0"/>
              <a:t>2011. 11. 10    </a:t>
            </a:r>
            <a:r>
              <a:rPr lang="ko-KR" altLang="en-US" sz="1200" dirty="0"/>
              <a:t>시흥시 </a:t>
            </a:r>
            <a:r>
              <a:rPr lang="ko-KR" altLang="en-US" sz="1200" dirty="0" err="1"/>
              <a:t>정왕동</a:t>
            </a:r>
            <a:r>
              <a:rPr lang="ko-KR" altLang="en-US" sz="1200" dirty="0"/>
              <a:t> 시화공단 소재 </a:t>
            </a:r>
            <a:r>
              <a:rPr lang="ko-KR" altLang="en-US" sz="1200" dirty="0" err="1"/>
              <a:t>현공장</a:t>
            </a:r>
            <a:r>
              <a:rPr lang="ko-KR" altLang="en-US" sz="1200" dirty="0"/>
              <a:t> 인수 및 이전</a:t>
            </a:r>
            <a:endParaRPr lang="en-US" altLang="ko-KR" sz="1200" dirty="0"/>
          </a:p>
          <a:p>
            <a:r>
              <a:rPr lang="en-US" altLang="ko-KR" sz="1200" dirty="0"/>
              <a:t>2011. 12. 31    </a:t>
            </a:r>
            <a:r>
              <a:rPr lang="ko-KR" altLang="en-US" sz="1200" dirty="0"/>
              <a:t>대형</a:t>
            </a:r>
            <a:r>
              <a:rPr lang="en-US" altLang="ko-KR" sz="1200" dirty="0"/>
              <a:t>, </a:t>
            </a:r>
            <a:r>
              <a:rPr lang="ko-KR" altLang="en-US" sz="1200" dirty="0"/>
              <a:t>소형 </a:t>
            </a:r>
            <a:r>
              <a:rPr lang="ko-KR" altLang="en-US" sz="1200" dirty="0" err="1"/>
              <a:t>슬리팅기</a:t>
            </a:r>
            <a:r>
              <a:rPr lang="ko-KR" altLang="en-US" sz="1200" dirty="0"/>
              <a:t> </a:t>
            </a:r>
            <a:r>
              <a:rPr lang="en-US" altLang="ko-KR" sz="1200" dirty="0"/>
              <a:t>SET UP</a:t>
            </a:r>
          </a:p>
          <a:p>
            <a:r>
              <a:rPr lang="ko-KR" altLang="en-US" sz="1200" dirty="0"/>
              <a:t>                    대형</a:t>
            </a:r>
            <a:r>
              <a:rPr lang="en-US" altLang="ko-KR" sz="1200" dirty="0"/>
              <a:t>, </a:t>
            </a:r>
            <a:r>
              <a:rPr lang="ko-KR" altLang="en-US" sz="1200" dirty="0"/>
              <a:t>소형 </a:t>
            </a:r>
            <a:r>
              <a:rPr lang="ko-KR" altLang="en-US" sz="1200" dirty="0" err="1"/>
              <a:t>샤링기</a:t>
            </a:r>
            <a:r>
              <a:rPr lang="ko-KR" altLang="en-US" sz="1200" dirty="0"/>
              <a:t> </a:t>
            </a:r>
            <a:r>
              <a:rPr lang="en-US" altLang="ko-KR" sz="1200" dirty="0"/>
              <a:t>SET UP</a:t>
            </a:r>
          </a:p>
          <a:p>
            <a:r>
              <a:rPr lang="en-US" altLang="ko-KR" sz="1200" dirty="0"/>
              <a:t>                    2011</a:t>
            </a:r>
            <a:r>
              <a:rPr lang="ko-KR" altLang="en-US" sz="1200" dirty="0"/>
              <a:t>년도 </a:t>
            </a:r>
            <a:r>
              <a:rPr lang="ko-KR" altLang="en-US" sz="1200" dirty="0" err="1"/>
              <a:t>외감법인</a:t>
            </a:r>
            <a:endParaRPr lang="en-US" altLang="ko-KR" sz="1200" dirty="0"/>
          </a:p>
          <a:p>
            <a:r>
              <a:rPr lang="en-US" altLang="ko-KR" sz="1200" dirty="0"/>
              <a:t>                    </a:t>
            </a:r>
            <a:r>
              <a:rPr lang="ko-KR" altLang="en-US" sz="1200" dirty="0" err="1"/>
              <a:t>현대비앤지스틸</a:t>
            </a:r>
            <a:r>
              <a:rPr lang="ko-KR" altLang="en-US" sz="1200" dirty="0"/>
              <a:t>㈜ 코일센터</a:t>
            </a:r>
            <a:endParaRPr lang="en-US" altLang="ko-KR" sz="1200" dirty="0"/>
          </a:p>
          <a:p>
            <a:r>
              <a:rPr lang="en-US" altLang="ko-KR" sz="1200" dirty="0"/>
              <a:t>2012. 01. 30    </a:t>
            </a:r>
            <a:r>
              <a:rPr lang="ko-KR" altLang="en-US" sz="1200" dirty="0"/>
              <a:t>대형 </a:t>
            </a:r>
            <a:r>
              <a:rPr lang="ko-KR" altLang="en-US" sz="1200" dirty="0" err="1"/>
              <a:t>라미네이팅기</a:t>
            </a:r>
            <a:r>
              <a:rPr lang="ko-KR" altLang="en-US" sz="1200" dirty="0"/>
              <a:t> </a:t>
            </a:r>
            <a:r>
              <a:rPr lang="en-US" altLang="ko-KR" sz="1200" dirty="0"/>
              <a:t>SET UP</a:t>
            </a:r>
          </a:p>
          <a:p>
            <a:r>
              <a:rPr lang="en-US" altLang="ko-KR" sz="1200" dirty="0"/>
              <a:t>                    </a:t>
            </a:r>
            <a:r>
              <a:rPr lang="ko-KR" altLang="en-US" sz="1200" dirty="0"/>
              <a:t>대형 압연기 </a:t>
            </a:r>
            <a:r>
              <a:rPr lang="en-US" altLang="ko-KR" sz="1200" dirty="0"/>
              <a:t>SET UP</a:t>
            </a:r>
          </a:p>
          <a:p>
            <a:r>
              <a:rPr lang="en-US" altLang="ko-KR" sz="1200" dirty="0"/>
              <a:t>2012. 03. 02 </a:t>
            </a:r>
            <a:r>
              <a:rPr lang="ko-KR" altLang="en-US" sz="1200" dirty="0"/>
              <a:t>   </a:t>
            </a:r>
            <a:r>
              <a:rPr lang="ko-KR" altLang="en-US" sz="1200" dirty="0" err="1"/>
              <a:t>대만화신여화</a:t>
            </a:r>
            <a:r>
              <a:rPr lang="en-US" altLang="ko-KR" sz="1200" dirty="0"/>
              <a:t>(</a:t>
            </a:r>
            <a:r>
              <a:rPr lang="en-US" altLang="ko-KR" sz="1200" dirty="0" err="1"/>
              <a:t>Walsin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Lihwa</a:t>
            </a:r>
            <a:r>
              <a:rPr lang="en-US" altLang="ko-KR" sz="1200" dirty="0"/>
              <a:t> Stainless Steel Business)  </a:t>
            </a:r>
          </a:p>
          <a:p>
            <a:r>
              <a:rPr lang="en-US" altLang="ko-KR" sz="1200" dirty="0"/>
              <a:t>                    </a:t>
            </a:r>
            <a:r>
              <a:rPr lang="ko-KR" altLang="en-US" sz="1200" dirty="0" err="1"/>
              <a:t>부수강사업</a:t>
            </a:r>
            <a:r>
              <a:rPr lang="ko-KR" altLang="en-US" sz="1200" dirty="0"/>
              <a:t> 한국 </a:t>
            </a:r>
            <a:r>
              <a:rPr lang="ko-KR" altLang="en-US" sz="1200" dirty="0" err="1"/>
              <a:t>에이젼트</a:t>
            </a:r>
            <a:r>
              <a:rPr lang="en-US" altLang="ko-KR" sz="1200" dirty="0"/>
              <a:t>  </a:t>
            </a:r>
          </a:p>
          <a:p>
            <a:r>
              <a:rPr lang="en-US" altLang="ko-KR" sz="1200" dirty="0"/>
              <a:t>2013. 05. 01    ISO 9001 : 14001 </a:t>
            </a:r>
            <a:r>
              <a:rPr lang="ko-KR" altLang="en-US" sz="1200" dirty="0"/>
              <a:t>인증</a:t>
            </a:r>
            <a:endParaRPr lang="en-US" altLang="ko-KR" sz="1200" dirty="0"/>
          </a:p>
          <a:p>
            <a:r>
              <a:rPr lang="en-US" altLang="ko-KR" sz="1200" dirty="0"/>
              <a:t>2013. 08. 23    </a:t>
            </a:r>
            <a:r>
              <a:rPr lang="ko-KR" altLang="en-US" sz="1200" dirty="0"/>
              <a:t>기술연구소 설립</a:t>
            </a:r>
            <a:endParaRPr lang="en-US" altLang="ko-KR" sz="1200" dirty="0"/>
          </a:p>
          <a:p>
            <a:r>
              <a:rPr lang="en-US" altLang="ko-KR" sz="1200" dirty="0"/>
              <a:t>2014. 02. 18    INNOBIZ </a:t>
            </a:r>
            <a:r>
              <a:rPr lang="ko-KR" altLang="en-US" sz="1200" dirty="0"/>
              <a:t>인증</a:t>
            </a:r>
            <a:r>
              <a:rPr lang="en-US" altLang="ko-KR" sz="1200" dirty="0"/>
              <a:t>  </a:t>
            </a:r>
            <a:endParaRPr lang="ko-KR" altLang="en-US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6325375"/>
            <a:ext cx="805947" cy="3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7"/>
            <a:ext cx="4956044" cy="37170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13404" y="6458438"/>
            <a:ext cx="43070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경기도 시흥시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옥구천동로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234  T. 031) 319-1626~9 F. 031) 319-1334  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2699792" y="1325462"/>
            <a:ext cx="6444208" cy="0"/>
          </a:xfrm>
          <a:prstGeom prst="line">
            <a:avLst/>
          </a:prstGeom>
          <a:ln w="476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3833" y="836712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사업 영역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3707904" y="2708920"/>
            <a:ext cx="2808312" cy="2376264"/>
            <a:chOff x="3995936" y="2132856"/>
            <a:chExt cx="3960440" cy="3600400"/>
          </a:xfrm>
        </p:grpSpPr>
        <p:sp>
          <p:nvSpPr>
            <p:cNvPr id="19" name="뺄셈 기호 18"/>
            <p:cNvSpPr/>
            <p:nvPr/>
          </p:nvSpPr>
          <p:spPr>
            <a:xfrm rot="2774002">
              <a:off x="4916910" y="4057597"/>
              <a:ext cx="1080120" cy="360040"/>
            </a:xfrm>
            <a:prstGeom prst="mathMinu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뺄셈 기호 19"/>
            <p:cNvSpPr/>
            <p:nvPr/>
          </p:nvSpPr>
          <p:spPr>
            <a:xfrm rot="17722185">
              <a:off x="6293099" y="3825240"/>
              <a:ext cx="1080120" cy="360040"/>
            </a:xfrm>
            <a:prstGeom prst="mathMinu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뺄셈 기호 15"/>
            <p:cNvSpPr/>
            <p:nvPr/>
          </p:nvSpPr>
          <p:spPr>
            <a:xfrm rot="21066185">
              <a:off x="5424996" y="2760688"/>
              <a:ext cx="1080120" cy="360040"/>
            </a:xfrm>
            <a:prstGeom prst="mathMinu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3995936" y="2492896"/>
              <a:ext cx="1656184" cy="165618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round/>
            </a:ln>
            <a:scene3d>
              <a:camera prst="orthographicFront"/>
              <a:lightRig rig="threePt" dir="t"/>
            </a:scene3d>
            <a:sp3d>
              <a:bevelT w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err="1">
                  <a:solidFill>
                    <a:schemeClr val="bg1"/>
                  </a:solidFill>
                  <a:latin typeface="HY동녘M" pitchFamily="18" charset="-127"/>
                  <a:ea typeface="HY동녘M" pitchFamily="18" charset="-127"/>
                </a:rPr>
                <a:t>스테인레스</a:t>
              </a:r>
              <a:r>
                <a:rPr lang="ko-KR" altLang="en-US" sz="1200" dirty="0">
                  <a:solidFill>
                    <a:schemeClr val="bg1"/>
                  </a:solidFill>
                  <a:latin typeface="HY동녘M" pitchFamily="18" charset="-127"/>
                  <a:ea typeface="HY동녘M" pitchFamily="18" charset="-127"/>
                </a:rPr>
                <a:t> </a:t>
              </a:r>
              <a:r>
                <a:rPr lang="ko-KR" altLang="en-US" sz="1200" dirty="0" err="1">
                  <a:solidFill>
                    <a:schemeClr val="bg1"/>
                  </a:solidFill>
                  <a:latin typeface="HY동녘M" pitchFamily="18" charset="-127"/>
                  <a:ea typeface="HY동녘M" pitchFamily="18" charset="-127"/>
                </a:rPr>
                <a:t>스틸</a:t>
              </a:r>
              <a:endParaRPr lang="ko-KR" altLang="en-US" sz="1200" dirty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5508104" y="4077072"/>
              <a:ext cx="1656184" cy="165618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round/>
            </a:ln>
            <a:scene3d>
              <a:camera prst="orthographicFront"/>
              <a:lightRig rig="threePt" dir="t"/>
            </a:scene3d>
            <a:sp3d>
              <a:bevelT w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latin typeface="HY동녘M" pitchFamily="18" charset="-127"/>
                  <a:ea typeface="HY동녘M" pitchFamily="18" charset="-127"/>
                </a:rPr>
                <a:t>비철금속</a:t>
              </a:r>
            </a:p>
          </p:txBody>
        </p:sp>
        <p:sp>
          <p:nvSpPr>
            <p:cNvPr id="14" name="타원 13"/>
            <p:cNvSpPr/>
            <p:nvPr/>
          </p:nvSpPr>
          <p:spPr>
            <a:xfrm>
              <a:off x="6300192" y="2132856"/>
              <a:ext cx="1656184" cy="16561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round/>
            </a:ln>
            <a:scene3d>
              <a:camera prst="orthographicFront"/>
              <a:lightRig rig="threePt" dir="t"/>
            </a:scene3d>
            <a:sp3d>
              <a:bevelT w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latin typeface="HY동녘M" pitchFamily="18" charset="-127"/>
                  <a:ea typeface="HY동녘M" pitchFamily="18" charset="-127"/>
                </a:rPr>
                <a:t>특수강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07704" y="1340768"/>
            <a:ext cx="12202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</a:rPr>
              <a:t>취급종류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</a:endParaRPr>
          </a:p>
          <a:p>
            <a:pPr marL="228600" indent="-228600"/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STS 201</a:t>
            </a:r>
          </a:p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STS 301</a:t>
            </a:r>
          </a:p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STS 304/304L</a:t>
            </a:r>
          </a:p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STS 430</a:t>
            </a:r>
          </a:p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STS 409</a:t>
            </a:r>
          </a:p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</a:rPr>
              <a:t>파이프 外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40" y="1340768"/>
            <a:ext cx="135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2. </a:t>
            </a:r>
            <a:r>
              <a:rPr lang="ko-KR" altLang="en-US" sz="1200" dirty="0" err="1">
                <a:solidFill>
                  <a:schemeClr val="accent4">
                    <a:lumMod val="75000"/>
                  </a:schemeClr>
                </a:solidFill>
              </a:rPr>
              <a:t>매입처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</a:endParaRPr>
          </a:p>
          <a:p>
            <a:pPr marL="228600" indent="-228600"/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</a:rPr>
              <a:t>대양금속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</a:t>
            </a:r>
            <a:r>
              <a:rPr lang="ko-KR" altLang="en-US" sz="1200" dirty="0" err="1">
                <a:solidFill>
                  <a:schemeClr val="accent4">
                    <a:lumMod val="75000"/>
                  </a:schemeClr>
                </a:solidFill>
              </a:rPr>
              <a:t>현대비앤지스틸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</a:t>
            </a:r>
            <a:r>
              <a:rPr lang="ko-KR" altLang="en-US" sz="1200" dirty="0" err="1">
                <a:solidFill>
                  <a:schemeClr val="accent4">
                    <a:lumMod val="75000"/>
                  </a:schemeClr>
                </a:solidFill>
              </a:rPr>
              <a:t>포스코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3784" y="1340768"/>
            <a:ext cx="1498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</a:rPr>
              <a:t>거래선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</a:endParaRPr>
          </a:p>
          <a:p>
            <a:pPr marL="228600" indent="-228600"/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</a:rPr>
              <a:t>코리아신예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</a:rPr>
              <a:t>신흥정밀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</a:t>
            </a:r>
            <a:r>
              <a:rPr lang="ko-KR" altLang="en-US" sz="1200" dirty="0" err="1">
                <a:solidFill>
                  <a:schemeClr val="accent4">
                    <a:lumMod val="75000"/>
                  </a:schemeClr>
                </a:solidFill>
              </a:rPr>
              <a:t>린나이코리아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</a:t>
            </a:r>
            <a:r>
              <a:rPr lang="ko-KR" altLang="en-US" sz="1200" dirty="0" err="1">
                <a:solidFill>
                  <a:schemeClr val="accent4">
                    <a:lumMod val="75000"/>
                  </a:schemeClr>
                </a:solidFill>
              </a:rPr>
              <a:t>파세코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· SK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</a:rPr>
              <a:t>매직</a:t>
            </a: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</a:rPr>
              <a:t>外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ko-K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81075" y="1297888"/>
            <a:ext cx="29258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 </a:t>
            </a:r>
            <a:r>
              <a:rPr lang="ko-KR" alt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취급종류</a:t>
            </a:r>
            <a:endParaRPr lang="en-US" altLang="ko-KR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28600" indent="-228600"/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· </a:t>
            </a:r>
            <a:r>
              <a:rPr lang="ko-KR" alt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탄소강</a:t>
            </a: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: S45C, S55C</a:t>
            </a:r>
          </a:p>
          <a:p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· </a:t>
            </a:r>
            <a:r>
              <a:rPr lang="ko-KR" alt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고탄소공구강</a:t>
            </a:r>
            <a:r>
              <a:rPr lang="ko-KR" alt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SK3</a:t>
            </a:r>
          </a:p>
          <a:p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· </a:t>
            </a:r>
            <a:r>
              <a:rPr lang="ko-KR" alt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냉간공구강</a:t>
            </a:r>
            <a:r>
              <a:rPr lang="ko-KR" alt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SK33, SKD11</a:t>
            </a:r>
          </a:p>
          <a:p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· </a:t>
            </a:r>
            <a:r>
              <a:rPr lang="ko-KR" alt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열간공구강</a:t>
            </a:r>
            <a:r>
              <a:rPr lang="ko-KR" alt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SKD61</a:t>
            </a:r>
          </a:p>
          <a:p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· </a:t>
            </a:r>
            <a:r>
              <a:rPr lang="ko-KR" alt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고속도공구강 </a:t>
            </a: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SKH51</a:t>
            </a:r>
          </a:p>
          <a:p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· </a:t>
            </a:r>
            <a:r>
              <a:rPr lang="ko-KR" alt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플라스틱금형강</a:t>
            </a:r>
            <a:r>
              <a:rPr lang="ko-KR" alt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NAK55, NAK80, KP1,</a:t>
            </a:r>
          </a:p>
          <a:p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STAVAX, KP4, KP4M </a:t>
            </a:r>
            <a:r>
              <a:rPr lang="ko-KR" alt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外</a:t>
            </a:r>
            <a:endParaRPr lang="en-US" altLang="ko-KR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40226" y="2924944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 </a:t>
            </a:r>
            <a:r>
              <a:rPr lang="ko-KR" alt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매입처</a:t>
            </a:r>
            <a:endParaRPr lang="en-US" altLang="ko-KR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28600" indent="-228600"/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· </a:t>
            </a:r>
            <a:r>
              <a:rPr lang="ko-KR" alt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원일특강</a:t>
            </a:r>
            <a:endParaRPr lang="en-US" altLang="ko-KR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28600" indent="-228600"/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· </a:t>
            </a:r>
            <a:r>
              <a:rPr lang="ko-KR" alt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포스코특수강</a:t>
            </a:r>
            <a:endParaRPr lang="en-US" altLang="ko-KR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45298" y="5036983"/>
            <a:ext cx="2654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1.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취급종류</a:t>
            </a:r>
            <a:endParaRPr lang="en-US" altLang="ko-KR" sz="1200" dirty="0">
              <a:solidFill>
                <a:schemeClr val="accent3">
                  <a:lumMod val="75000"/>
                </a:schemeClr>
              </a:solidFill>
            </a:endParaRPr>
          </a:p>
          <a:p>
            <a:pPr marL="228600" indent="-228600"/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·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알루미늄 </a:t>
            </a: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: 1050, 1100, 3003, 5052</a:t>
            </a:r>
          </a:p>
          <a:p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·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동 </a:t>
            </a: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: 1020, 1100, 1200</a:t>
            </a:r>
          </a:p>
          <a:p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·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황동 </a:t>
            </a: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: 2600, 2680</a:t>
            </a:r>
          </a:p>
          <a:p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· </a:t>
            </a:r>
            <a:r>
              <a:rPr lang="ko-KR" altLang="en-US" sz="1200" dirty="0" err="1">
                <a:solidFill>
                  <a:schemeClr val="accent3">
                    <a:lumMod val="75000"/>
                  </a:schemeClr>
                </a:solidFill>
              </a:rPr>
              <a:t>인청동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: 5102, 5192, 5210</a:t>
            </a:r>
          </a:p>
          <a:p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· CR, EGI, GI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外</a:t>
            </a:r>
            <a:endParaRPr lang="en-US" altLang="ko-KR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8184" y="4244862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ko-KR" altLang="en-US" sz="1200" dirty="0" err="1">
                <a:solidFill>
                  <a:schemeClr val="accent3">
                    <a:lumMod val="75000"/>
                  </a:schemeClr>
                </a:solidFill>
              </a:rPr>
              <a:t>매입처</a:t>
            </a:r>
            <a:endParaRPr lang="en-US" altLang="ko-KR" sz="1200" dirty="0">
              <a:solidFill>
                <a:schemeClr val="accent3">
                  <a:lumMod val="75000"/>
                </a:schemeClr>
              </a:solidFill>
            </a:endParaRPr>
          </a:p>
          <a:p>
            <a:pPr marL="228600" indent="-228600"/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·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알루미늄 </a:t>
            </a: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노벨리스</a:t>
            </a:r>
            <a:endParaRPr lang="en-US" altLang="ko-KR" sz="1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·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동</a:t>
            </a: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황동 外 </a:t>
            </a: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ko-KR" altLang="en-US" sz="1200" dirty="0" err="1">
                <a:solidFill>
                  <a:schemeClr val="accent3">
                    <a:lumMod val="75000"/>
                  </a:schemeClr>
                </a:solidFill>
              </a:rPr>
              <a:t>이구산업</a:t>
            </a: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 세원특수금속</a:t>
            </a:r>
            <a:endParaRPr lang="en-US" altLang="ko-KR" sz="1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· CR,EGI,GI :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동부</a:t>
            </a: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포스코</a:t>
            </a: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포스코 강판 外</a:t>
            </a: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28184" y="5229200"/>
            <a:ext cx="119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3.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거래선</a:t>
            </a:r>
            <a:endParaRPr lang="en-US" altLang="ko-KR" sz="1200" dirty="0">
              <a:solidFill>
                <a:schemeClr val="accent3">
                  <a:lumMod val="75000"/>
                </a:schemeClr>
              </a:solidFill>
            </a:endParaRPr>
          </a:p>
          <a:p>
            <a:pPr marL="228600" indent="-228600"/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·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코리아신예</a:t>
            </a:r>
            <a:endParaRPr lang="en-US" altLang="ko-KR" sz="1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· 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신흥정밀</a:t>
            </a:r>
            <a:endParaRPr lang="en-US" altLang="ko-KR" sz="1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· </a:t>
            </a:r>
            <a:r>
              <a:rPr lang="ko-KR" altLang="en-US" sz="1200" dirty="0" err="1">
                <a:solidFill>
                  <a:schemeClr val="accent3">
                    <a:lumMod val="75000"/>
                  </a:schemeClr>
                </a:solidFill>
              </a:rPr>
              <a:t>린나이코리아</a:t>
            </a:r>
            <a:endParaRPr lang="en-US" altLang="ko-KR" sz="1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· </a:t>
            </a:r>
            <a:r>
              <a:rPr lang="ko-KR" altLang="en-US" sz="1200" dirty="0" err="1">
                <a:solidFill>
                  <a:schemeClr val="accent3">
                    <a:lumMod val="75000"/>
                  </a:schemeClr>
                </a:solidFill>
              </a:rPr>
              <a:t>파세코</a:t>
            </a:r>
            <a:r>
              <a:rPr lang="ko-KR" altLang="en-US" sz="1200" dirty="0">
                <a:solidFill>
                  <a:schemeClr val="accent3">
                    <a:lumMod val="75000"/>
                  </a:schemeClr>
                </a:solidFill>
              </a:rPr>
              <a:t> 外</a:t>
            </a: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6325375"/>
            <a:ext cx="805947" cy="3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7"/>
            <a:ext cx="4956044" cy="37170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13404" y="6458438"/>
            <a:ext cx="4630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경기도 시흥시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옥구천동로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234  T. 031) 319-1626~9 F. 031) 319-1334  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2699792" y="1325462"/>
            <a:ext cx="6444208" cy="0"/>
          </a:xfrm>
          <a:prstGeom prst="line">
            <a:avLst/>
          </a:prstGeom>
          <a:ln w="476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3833" y="836712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생산 및 판매제품</a:t>
            </a:r>
          </a:p>
        </p:txBody>
      </p:sp>
      <p:pic>
        <p:nvPicPr>
          <p:cNvPr id="30" name="그림 29" descr="스텐 원코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700808"/>
            <a:ext cx="2016224" cy="16197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47125" y="1451331"/>
            <a:ext cx="2173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>
                <a:latin typeface="HY동녘M" pitchFamily="18" charset="-127"/>
                <a:ea typeface="HY동녘M" pitchFamily="18" charset="-127"/>
              </a:rPr>
              <a:t>스테인레스강</a:t>
            </a:r>
            <a:r>
              <a:rPr lang="en-US" altLang="ko-KR" sz="1200" dirty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200" dirty="0">
                <a:latin typeface="HY동녘M" pitchFamily="18" charset="-127"/>
                <a:ea typeface="HY동녘M" pitchFamily="18" charset="-127"/>
              </a:rPr>
              <a:t>비철금속 원장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55188" y="3789040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HY동녘M" pitchFamily="18" charset="-127"/>
                <a:ea typeface="HY동녘M" pitchFamily="18" charset="-127"/>
              </a:rPr>
              <a:t>특수강 원장</a:t>
            </a:r>
          </a:p>
        </p:txBody>
      </p:sp>
      <p:pic>
        <p:nvPicPr>
          <p:cNvPr id="34" name="그림 33" descr="스텐코일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3844" y="1700808"/>
            <a:ext cx="1438476" cy="1584176"/>
          </a:xfrm>
          <a:prstGeom prst="rect">
            <a:avLst/>
          </a:prstGeom>
        </p:spPr>
      </p:pic>
      <p:pic>
        <p:nvPicPr>
          <p:cNvPr id="35" name="그림 34" descr="스텐판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01049" y="1700808"/>
            <a:ext cx="1419423" cy="15841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300192" y="146236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HY동녘M" pitchFamily="18" charset="-127"/>
                <a:ea typeface="HY동녘M" pitchFamily="18" charset="-127"/>
              </a:rPr>
              <a:t>규격코일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12360" y="1462364"/>
            <a:ext cx="576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HY동녘M" pitchFamily="18" charset="-127"/>
                <a:ea typeface="HY동녘M" pitchFamily="18" charset="-127"/>
              </a:rPr>
              <a:t>판재</a:t>
            </a:r>
          </a:p>
        </p:txBody>
      </p:sp>
      <p:sp>
        <p:nvSpPr>
          <p:cNvPr id="38" name="오른쪽 화살표 37"/>
          <p:cNvSpPr/>
          <p:nvPr/>
        </p:nvSpPr>
        <p:spPr>
          <a:xfrm>
            <a:off x="4860032" y="2348880"/>
            <a:ext cx="1008112" cy="432048"/>
          </a:xfrm>
          <a:prstGeom prst="rightArrow">
            <a:avLst>
              <a:gd name="adj1" fmla="val 50000"/>
              <a:gd name="adj2" fmla="val 1274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655159" y="2055746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err="1">
                <a:latin typeface="HY동녘M" pitchFamily="18" charset="-127"/>
                <a:ea typeface="HY동녘M" pitchFamily="18" charset="-127"/>
              </a:rPr>
              <a:t>스리팅</a:t>
            </a:r>
            <a:r>
              <a:rPr lang="en-US" altLang="ko-KR" sz="900" dirty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900" dirty="0" err="1">
                <a:latin typeface="HY동녘M" pitchFamily="18" charset="-127"/>
                <a:ea typeface="HY동녘M" pitchFamily="18" charset="-127"/>
              </a:rPr>
              <a:t>샤링</a:t>
            </a:r>
            <a:r>
              <a:rPr lang="en-US" altLang="ko-KR" sz="900" dirty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900" dirty="0">
                <a:latin typeface="HY동녘M" pitchFamily="18" charset="-127"/>
                <a:ea typeface="HY동녘M" pitchFamily="18" charset="-127"/>
              </a:rPr>
              <a:t>압연가공</a:t>
            </a:r>
            <a:endParaRPr lang="ko-KR" altLang="en-US" sz="12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4860032" y="4797152"/>
            <a:ext cx="1008112" cy="432048"/>
          </a:xfrm>
          <a:prstGeom prst="rightArrow">
            <a:avLst>
              <a:gd name="adj1" fmla="val 50000"/>
              <a:gd name="adj2" fmla="val 1274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655159" y="4509120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atin typeface="HY동녘M" pitchFamily="18" charset="-127"/>
                <a:ea typeface="HY동녘M" pitchFamily="18" charset="-127"/>
              </a:rPr>
              <a:t>절단</a:t>
            </a:r>
            <a:r>
              <a:rPr lang="en-US" altLang="ko-KR" sz="900" dirty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900" dirty="0">
                <a:latin typeface="HY동녘M" pitchFamily="18" charset="-127"/>
                <a:ea typeface="HY동녘M" pitchFamily="18" charset="-127"/>
              </a:rPr>
              <a:t>평면</a:t>
            </a:r>
            <a:r>
              <a:rPr lang="en-US" altLang="ko-KR" sz="900" dirty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900" dirty="0">
                <a:latin typeface="HY동녘M" pitchFamily="18" charset="-127"/>
                <a:ea typeface="HY동녘M" pitchFamily="18" charset="-127"/>
              </a:rPr>
              <a:t>각 가공</a:t>
            </a:r>
            <a:endParaRPr lang="ko-KR" altLang="en-US" sz="1200" dirty="0"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18" name="그림 17" descr="오성스텐소개서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4077072"/>
            <a:ext cx="2016224" cy="1805940"/>
          </a:xfrm>
          <a:prstGeom prst="rect">
            <a:avLst/>
          </a:prstGeom>
        </p:spPr>
      </p:pic>
      <p:pic>
        <p:nvPicPr>
          <p:cNvPr id="21" name="그림 20" descr="오성스텐소개서6 - 복사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3605" y="4077072"/>
            <a:ext cx="1440160" cy="1815084"/>
          </a:xfrm>
          <a:prstGeom prst="rect">
            <a:avLst/>
          </a:prstGeom>
        </p:spPr>
      </p:pic>
      <p:pic>
        <p:nvPicPr>
          <p:cNvPr id="22" name="그림 21" descr="오성스텐소개서6 - 복사본 - 복사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4077072"/>
            <a:ext cx="1440160" cy="17967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89270" y="381134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HY동녘M" pitchFamily="18" charset="-127"/>
                <a:ea typeface="HY동녘M" pitchFamily="18" charset="-127"/>
              </a:rPr>
              <a:t>평판</a:t>
            </a:r>
            <a:r>
              <a:rPr lang="en-US" altLang="ko-KR" sz="1200" dirty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200" dirty="0">
                <a:latin typeface="HY동녘M" pitchFamily="18" charset="-127"/>
                <a:ea typeface="HY동녘M" pitchFamily="18" charset="-127"/>
              </a:rPr>
              <a:t>플레이트</a:t>
            </a:r>
            <a:r>
              <a:rPr lang="en-US" altLang="ko-KR" sz="1200" dirty="0">
                <a:latin typeface="HY동녘M" pitchFamily="18" charset="-127"/>
                <a:ea typeface="HY동녘M" pitchFamily="18" charset="-127"/>
              </a:rPr>
              <a:t>)</a:t>
            </a:r>
            <a:endParaRPr lang="ko-KR" altLang="en-US" sz="12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3875" y="3800191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>
                <a:latin typeface="HY동녘M" pitchFamily="18" charset="-127"/>
                <a:ea typeface="HY동녘M" pitchFamily="18" charset="-127"/>
              </a:rPr>
              <a:t>금형</a:t>
            </a:r>
            <a:r>
              <a:rPr lang="en-US" altLang="ko-KR" sz="1200" dirty="0">
                <a:latin typeface="HY동녘M" pitchFamily="18" charset="-127"/>
                <a:ea typeface="HY동녘M" pitchFamily="18" charset="-127"/>
              </a:rPr>
              <a:t>SET</a:t>
            </a:r>
            <a:endParaRPr lang="ko-KR" altLang="en-US" sz="1200" dirty="0"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6325375"/>
            <a:ext cx="805947" cy="3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7"/>
            <a:ext cx="4956044" cy="37170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13404" y="6458438"/>
            <a:ext cx="4630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경기도 시흥시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옥구천동로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234  T. 031) 319-1626~9 F. 031) 319-1334  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2699792" y="1325462"/>
            <a:ext cx="6444208" cy="0"/>
          </a:xfrm>
          <a:prstGeom prst="line">
            <a:avLst/>
          </a:prstGeom>
          <a:ln w="476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3833" y="836712"/>
            <a:ext cx="3776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기계설비 특징 및 장점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6325375"/>
            <a:ext cx="805947" cy="3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8863AEAE-4B90-455D-9D80-83C65263C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642" y="1693814"/>
            <a:ext cx="6524625" cy="2847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817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7"/>
            <a:ext cx="4956044" cy="37170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13404" y="6458438"/>
            <a:ext cx="4630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경기도 시흥시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옥구천동로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234  T. 031) 319-1626~9 F. 031) 319-1334  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2699792" y="1325462"/>
            <a:ext cx="6444208" cy="0"/>
          </a:xfrm>
          <a:prstGeom prst="line">
            <a:avLst/>
          </a:prstGeom>
          <a:ln w="476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3833" y="836712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설비 현황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(1)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22156" y="1410183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※ </a:t>
            </a:r>
            <a:r>
              <a:rPr lang="ko-KR" altLang="en-US" b="1" dirty="0"/>
              <a:t>대형 </a:t>
            </a:r>
            <a:r>
              <a:rPr lang="ko-KR" altLang="en-US" b="1" dirty="0" err="1"/>
              <a:t>전절단</a:t>
            </a:r>
            <a:r>
              <a:rPr lang="ko-KR" altLang="en-US" b="1" dirty="0"/>
              <a:t> </a:t>
            </a:r>
            <a:r>
              <a:rPr lang="ko-KR" altLang="en-US" b="1" dirty="0" err="1"/>
              <a:t>복합기</a:t>
            </a:r>
            <a:r>
              <a:rPr lang="ko-KR" altLang="en-US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0901" y="1744892"/>
            <a:ext cx="5985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/>
              <a:t>언코일러가</a:t>
            </a:r>
            <a:r>
              <a:rPr lang="ko-KR" altLang="en-US" sz="1200" dirty="0"/>
              <a:t> </a:t>
            </a:r>
            <a:r>
              <a:rPr lang="en-US" altLang="ko-KR" sz="1200" dirty="0"/>
              <a:t>Upper </a:t>
            </a:r>
            <a:r>
              <a:rPr lang="ko-KR" altLang="en-US" sz="1200" dirty="0"/>
              <a:t>및 </a:t>
            </a:r>
            <a:r>
              <a:rPr lang="en-US" altLang="ko-KR" sz="1200" dirty="0"/>
              <a:t>Lower </a:t>
            </a:r>
            <a:r>
              <a:rPr lang="ko-KR" altLang="en-US" sz="1200" dirty="0"/>
              <a:t>작업이 가능하며 </a:t>
            </a:r>
            <a:r>
              <a:rPr lang="ko-KR" altLang="en-US" sz="1200" dirty="0" err="1"/>
              <a:t>벨트브라이트와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텐션패드방식을</a:t>
            </a:r>
            <a:r>
              <a:rPr lang="ko-KR" altLang="en-US" sz="1200" dirty="0"/>
              <a:t> 사용</a:t>
            </a:r>
            <a:endParaRPr lang="en-US" altLang="ko-KR" sz="1200" dirty="0"/>
          </a:p>
          <a:p>
            <a:r>
              <a:rPr lang="ko-KR" altLang="en-US" sz="1200" dirty="0"/>
              <a:t>하여</a:t>
            </a:r>
            <a:r>
              <a:rPr lang="en-US" altLang="ko-KR" sz="1200" dirty="0"/>
              <a:t> </a:t>
            </a:r>
            <a:r>
              <a:rPr lang="ko-KR" altLang="en-US" sz="1200" dirty="0"/>
              <a:t>표면이 양호하고 최대폭 </a:t>
            </a:r>
            <a:r>
              <a:rPr lang="en-US" altLang="ko-KR" sz="1200" dirty="0"/>
              <a:t>1320mm</a:t>
            </a:r>
            <a:r>
              <a:rPr lang="ko-KR" altLang="en-US" sz="1200" dirty="0"/>
              <a:t>까지 가능하며 메인 </a:t>
            </a:r>
            <a:r>
              <a:rPr lang="ko-KR" altLang="en-US" sz="1200" dirty="0" err="1"/>
              <a:t>스리터기가</a:t>
            </a:r>
            <a:r>
              <a:rPr lang="ko-KR" altLang="en-US" sz="1200" dirty="0"/>
              <a:t> </a:t>
            </a:r>
            <a:r>
              <a:rPr lang="en-US" altLang="ko-KR" sz="1200" dirty="0"/>
              <a:t>2</a:t>
            </a:r>
            <a:r>
              <a:rPr lang="ko-KR" altLang="en-US" sz="1200" dirty="0"/>
              <a:t>개조로 이루</a:t>
            </a:r>
            <a:endParaRPr lang="en-US" altLang="ko-KR" sz="1200" dirty="0"/>
          </a:p>
          <a:p>
            <a:r>
              <a:rPr lang="ko-KR" altLang="en-US" sz="1200" dirty="0" err="1"/>
              <a:t>어져</a:t>
            </a:r>
            <a:r>
              <a:rPr lang="ko-KR" altLang="en-US" sz="1200" dirty="0"/>
              <a:t> 신속한 조립라인을 구축하여 어떠한 코일도 작업이 용이하다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표면 보호필름을 입혀 백색가전용 제품작업에 용이하다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29" y="2708920"/>
            <a:ext cx="4937125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961130" y="2708920"/>
            <a:ext cx="4937125" cy="3270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6325375"/>
            <a:ext cx="805947" cy="3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473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7"/>
            <a:ext cx="4956044" cy="37170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13404" y="6458438"/>
            <a:ext cx="4630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경기도 시흥시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옥구천동로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234  T. 031) 319-1626~9 F. 031) 319-1334  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2699792" y="1325462"/>
            <a:ext cx="6444208" cy="0"/>
          </a:xfrm>
          <a:prstGeom prst="line">
            <a:avLst/>
          </a:prstGeom>
          <a:ln w="476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3833" y="836712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설비 현황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(2)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22156" y="1410183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※ </a:t>
            </a:r>
            <a:r>
              <a:rPr lang="ko-KR" altLang="en-US" b="1" dirty="0"/>
              <a:t>박판 </a:t>
            </a:r>
            <a:r>
              <a:rPr lang="ko-KR" altLang="en-US" b="1" dirty="0" err="1"/>
              <a:t>슬리터</a:t>
            </a:r>
            <a:r>
              <a:rPr lang="ko-KR" altLang="en-US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1918" y="1763540"/>
            <a:ext cx="5841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라인 길이를 줄여 최대한의 생산능률을 올렸다</a:t>
            </a:r>
            <a:r>
              <a:rPr lang="en-US" altLang="ko-KR" sz="1200" dirty="0"/>
              <a:t>. </a:t>
            </a:r>
            <a:r>
              <a:rPr lang="ko-KR" altLang="en-US" sz="1200" dirty="0" err="1"/>
              <a:t>텐셔</a:t>
            </a:r>
            <a:r>
              <a:rPr lang="ko-KR" altLang="en-US" sz="1200" dirty="0"/>
              <a:t> 패드 방식으로 </a:t>
            </a:r>
            <a:r>
              <a:rPr lang="ko-KR" altLang="en-US" sz="1200" dirty="0" err="1"/>
              <a:t>가공시</a:t>
            </a:r>
            <a:r>
              <a:rPr lang="ko-KR" altLang="en-US" sz="1200" dirty="0"/>
              <a:t> 표면이</a:t>
            </a:r>
            <a:endParaRPr lang="en-US" altLang="ko-KR" sz="1200" dirty="0"/>
          </a:p>
          <a:p>
            <a:r>
              <a:rPr lang="ko-KR" altLang="en-US" sz="1200" dirty="0"/>
              <a:t>양호하며 정밀한 </a:t>
            </a:r>
            <a:r>
              <a:rPr lang="ko-KR" altLang="en-US" sz="1200" dirty="0" err="1"/>
              <a:t>스리팅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작업시</a:t>
            </a:r>
            <a:r>
              <a:rPr lang="ko-KR" altLang="en-US" sz="1200" dirty="0"/>
              <a:t> 유용하게 쓰인다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단축으로 빠른 조립속도를 자랑하며 </a:t>
            </a:r>
            <a:r>
              <a:rPr lang="ko-KR" altLang="en-US" sz="1200" dirty="0" err="1"/>
              <a:t>리코일러가</a:t>
            </a:r>
            <a:r>
              <a:rPr lang="ko-KR" altLang="en-US" sz="1200" dirty="0"/>
              <a:t> </a:t>
            </a:r>
            <a:r>
              <a:rPr lang="en-US" altLang="ko-KR" sz="1200" dirty="0"/>
              <a:t>300~500Φ </a:t>
            </a:r>
            <a:r>
              <a:rPr lang="ko-KR" altLang="en-US" sz="1200" dirty="0"/>
              <a:t>모두 가능하다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95" y="2725048"/>
            <a:ext cx="4937124" cy="324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961130" y="2708920"/>
            <a:ext cx="4937125" cy="3270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6325375"/>
            <a:ext cx="805947" cy="3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3244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7"/>
            <a:ext cx="4956044" cy="371703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513404" y="6458438"/>
            <a:ext cx="4630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경기도 시흥시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옥구천동로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234  T. 031) 319-1626~9 F. 031) 319-1334  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2699792" y="1325462"/>
            <a:ext cx="6444208" cy="0"/>
          </a:xfrm>
          <a:prstGeom prst="line">
            <a:avLst/>
          </a:prstGeom>
          <a:ln w="476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3833" y="836712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설비 현황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(3)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22156" y="1410183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※ </a:t>
            </a:r>
            <a:r>
              <a:rPr lang="ko-KR" altLang="en-US" b="1" dirty="0"/>
              <a:t>자동화 </a:t>
            </a:r>
            <a:r>
              <a:rPr lang="ko-KR" altLang="en-US" b="1" dirty="0" err="1"/>
              <a:t>슬리터</a:t>
            </a:r>
            <a:r>
              <a:rPr lang="ko-KR" altLang="en-US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5626" y="1788960"/>
            <a:ext cx="609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올 자동화 시스템으로 라인이 자동으로 이루어진다</a:t>
            </a:r>
            <a:endParaRPr lang="en-US" altLang="ko-KR" sz="1200" dirty="0"/>
          </a:p>
          <a:p>
            <a:r>
              <a:rPr lang="ko-KR" altLang="en-US" sz="1200" dirty="0"/>
              <a:t>라인이 자동화로 생산능률을 </a:t>
            </a:r>
            <a:r>
              <a:rPr lang="ko-KR" altLang="en-US" sz="1200" dirty="0" err="1"/>
              <a:t>높일수</a:t>
            </a:r>
            <a:r>
              <a:rPr lang="ko-KR" altLang="en-US" sz="1200" dirty="0"/>
              <a:t> 있다</a:t>
            </a:r>
            <a:r>
              <a:rPr lang="en-US" altLang="ko-KR" sz="1200" dirty="0"/>
              <a:t>. </a:t>
            </a:r>
            <a:r>
              <a:rPr lang="ko-KR" altLang="en-US" sz="1200" dirty="0"/>
              <a:t>단축으로 빠른 조립속도와 </a:t>
            </a:r>
            <a:r>
              <a:rPr lang="ko-KR" altLang="en-US" sz="1200" dirty="0" err="1"/>
              <a:t>후판도</a:t>
            </a:r>
            <a:r>
              <a:rPr lang="ko-KR" altLang="en-US" sz="1200" dirty="0"/>
              <a:t> 가능하다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30" y="2708921"/>
            <a:ext cx="4931350" cy="327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961130" y="2708920"/>
            <a:ext cx="4937125" cy="32702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6325375"/>
            <a:ext cx="805947" cy="3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935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1135</Words>
  <Application>Microsoft Office PowerPoint</Application>
  <PresentationFormat>화면 슬라이드 쇼(4:3)</PresentationFormat>
  <Paragraphs>241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Yoon</dc:creator>
  <cp:lastModifiedBy>sholee</cp:lastModifiedBy>
  <cp:revision>100</cp:revision>
  <cp:lastPrinted>2019-02-25T03:03:51Z</cp:lastPrinted>
  <dcterms:created xsi:type="dcterms:W3CDTF">2011-08-19T01:53:06Z</dcterms:created>
  <dcterms:modified xsi:type="dcterms:W3CDTF">2019-04-01T04:49:22Z</dcterms:modified>
</cp:coreProperties>
</file>